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71" r:id="rId5"/>
    <p:sldId id="273" r:id="rId6"/>
    <p:sldId id="272" r:id="rId7"/>
    <p:sldId id="274" r:id="rId8"/>
    <p:sldId id="275" r:id="rId9"/>
    <p:sldId id="276" r:id="rId10"/>
    <p:sldId id="277" r:id="rId11"/>
    <p:sldId id="278" r:id="rId12"/>
    <p:sldId id="287" r:id="rId13"/>
    <p:sldId id="279" r:id="rId14"/>
    <p:sldId id="286" r:id="rId15"/>
    <p:sldId id="288" r:id="rId16"/>
  </p:sldIdLst>
  <p:sldSz cx="18288000" cy="10287000"/>
  <p:notesSz cx="6858000" cy="9144000"/>
  <p:embeddedFontLst>
    <p:embeddedFont>
      <p:font typeface="Gmarket Sans Bold" panose="020B0600000101010101" charset="-127"/>
      <p:bold r:id="rId18"/>
    </p:embeddedFont>
    <p:embeddedFont>
      <p:font typeface="Gmarket Sans Light" panose="020B0600000101010101" charset="-127"/>
      <p:regular r:id="rId19"/>
    </p:embeddedFont>
    <p:embeddedFont>
      <p:font typeface="Gmarket Sans Medium" panose="020B0600000101010101" charset="-127"/>
      <p:regular r:id="rId20"/>
    </p:embeddedFont>
    <p:embeddedFont>
      <p:font typeface="Pretendard Bold" panose="020B0600000101010101" charset="-127"/>
      <p:bold r:id="rId21"/>
    </p:embeddedFont>
    <p:embeddedFont>
      <p:font typeface="Pretendard Light" panose="020B0600000101010101" charset="-127"/>
      <p:regular r:id="rId22"/>
    </p:embeddedFont>
    <p:embeddedFont>
      <p:font typeface="D2Coding" panose="020B0609020101020101" pitchFamily="49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박준성" id="{3DE039E7-F957-4654-AA64-1DEFCA8ED8F7}">
          <p14:sldIdLst/>
        </p14:section>
        <p14:section name="임시 ppt" id="{A6D9F2F5-B404-4FAE-9ECF-34FCB6656E8E}">
          <p14:sldIdLst>
            <p14:sldId id="271"/>
            <p14:sldId id="273"/>
            <p14:sldId id="272"/>
            <p14:sldId id="274"/>
            <p14:sldId id="275"/>
            <p14:sldId id="276"/>
            <p14:sldId id="277"/>
            <p14:sldId id="278"/>
            <p14:sldId id="287"/>
            <p14:sldId id="279"/>
            <p14:sldId id="286"/>
            <p14:sldId id="288"/>
          </p14:sldIdLst>
        </p14:section>
        <p14:section name="250313랩세미나" id="{FA1D30EF-90C5-474A-BC14-35140F7B959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E25C6-F0C5-5C67-DB99-7F410E3E9672}" v="544" dt="2025-03-12T12:57:49.082"/>
    <p1510:client id="{633DDE44-DA7D-4EE4-8C60-12A60B7A1B39}" v="2" dt="2025-03-12T08:22:55.054"/>
    <p1510:client id="{6F57642B-9204-0B71-3302-7B0FF70D1C24}" v="634" dt="2025-03-12T12:23:10"/>
    <p1510:client id="{8494B86A-5574-4361-221B-66F3458E303C}" v="172" dt="2025-03-12T13:33:32.682"/>
    <p1510:client id="{96F941A7-5A35-D55E-EB1B-551626AEFDD8}" v="38" dt="2025-03-12T12:55:07.939"/>
    <p1510:client id="{C3B3DF92-0013-0263-EAF7-4CEBB12F766A}" v="418" dt="2025-03-13T08:39:02.493"/>
    <p1510:client id="{E83ED75C-2F0E-4521-8BBE-580DEF8E7CB6}" v="3791" dt="2025-03-13T08:18:25.173"/>
    <p1510:client id="{ECDDF94A-AC3E-00C6-AC19-6EB7900E71A2}" v="2" dt="2025-03-12T13:00:22.301"/>
    <p1510:client id="{ED84B238-EFD8-7686-F759-661CC10D3CDD}" v="278" dt="2025-03-12T12:22:04.385"/>
    <p1510:client id="{EE3A29F9-31B0-460B-B02E-99CF0492AED4}" v="165" dt="2025-03-12T08:28:57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107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5:10:34.9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58 6737 0 0,'11'-57'14563'0'0,"8"76"-12677"0"0,-11-10-1654 0 0,0-1 0 0 0,0 0-1 0 0,0-1 1 0 0,1 0 0 0 0,1-1-1 0 0,-1 1 1 0 0,1-2 0 0 0,0 1 0 0 0,0-2-1 0 0,0 1 1 0 0,1-1 0 0 0,-1-1-1 0 0,1 0 1 0 0,0 0 0 0 0,0-1-1 0 0,1-1 1 0 0,19 1 0 0 0,10-3 19 0 0,0-2-1 0 0,-1-2 1 0 0,66-16 0 0 0,20-3 122 0 0,-84 20-324 0 0,0 1 1 0 0,0 2-1 0 0,1 2 1 0 0,-1 2 0 0 0,0 2-1 0 0,0 2 1 0 0,-1 2-1 0 0,1 1 1 0 0,-2 2-1 0 0,0 2 1 0 0,0 1-1 0 0,68 39 1 0 0,-85-39-8 0 0,-2 2 1 0 0,0 0-1 0 0,22 23 0 0 0,21 19 149 0 0,-63-58-186 0 0,-1-1 0 0 0,1 1-1 0 0,-1-1 1 0 0,1 1 0 0 0,-1-1-1 0 0,1 1 1 0 0,-1-1 0 0 0,1 1 0 0 0,0-1-1 0 0,-1 0 1 0 0,1 1 0 0 0,-1-1 0 0 0,1 0-1 0 0,0 0 1 0 0,-1 1 0 0 0,1-1 0 0 0,0 0-1 0 0,-1 0 1 0 0,1 0 0 0 0,0 0 0 0 0,0 0-1 0 0,-1 0 1 0 0,1 0 0 0 0,0 0 0 0 0,-1 0-1 0 0,1 0 1 0 0,0 0 0 0 0,-1-1 0 0 0,1 1-1 0 0,0 0 1 0 0,0-1 0 0 0,0 0 7 0 0,0 0 1 0 0,-1 0-1 0 0,1 0 0 0 0,0 0 0 0 0,-1-1 1 0 0,1 1-1 0 0,-1 0 0 0 0,0-1 1 0 0,1 1-1 0 0,-1 0 0 0 0,0 0 1 0 0,0-1-1 0 0,0 1 0 0 0,0-3 1 0 0,0-4 2 0 0,0 1 0 0 0,-1-1 1 0 0,0 1-1 0 0,-4-14 0 0 0,3 14-59 0 0,1 3 22 0 0,-1 0 0 0 0,1 1 0 0 0,-1-1 0 0 0,0 0 0 0 0,1 1 0 0 0,-2-1 0 0 0,-2-3 0 0 0,4 6-39 0 0,1 1 0 0 0,0-1 0 0 0,-1 1 0 0 0,1 0 0 0 0,-1 0 0 0 0,1-1 0 0 0,-1 1 0 0 0,1 0-1 0 0,-1 0 1 0 0,1-1 0 0 0,-1 1 0 0 0,1 0 0 0 0,-1 0 0 0 0,1 0 0 0 0,-1 0 0 0 0,1 0-1 0 0,-1 0 1 0 0,0 0 0 0 0,1 0 0 0 0,-1 0 0 0 0,1 0 0 0 0,-1 0 0 0 0,0 0 0 0 0,-1 1-231 0 0,1 0-1 0 0,-1 0 1 0 0,1 0 0 0 0,0-1 0 0 0,-1 2 0 0 0,-6 7-1460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5:07:54.4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1 132 8482 0 0,'0'-5'204'0'0,"1"0"1"0"0,0-1-1 0 0,0 1 0 0 0,0 0 1 0 0,0 0-1 0 0,1 0 0 0 0,0 0 1 0 0,0 0-1 0 0,0 1 1 0 0,1-1-1 0 0,0 1 0 0 0,-1-1 1 0 0,2 1-1 0 0,-1 0 0 0 0,0 0 1 0 0,8-7-1 0 0,-5 6 108 0 0,0 0-1 0 0,0 1 1 0 0,1-1-1 0 0,-1 1 0 0 0,14-5 1 0 0,17-2 4596 0 0,-30 10-4713 0 0,1 1 0 0 0,-1 0 0 0 0,1 0-1 0 0,-1 1 1 0 0,1-1 0 0 0,-1 2 0 0 0,0-1-1 0 0,1 1 1 0 0,-1 0 0 0 0,0 0 0 0 0,11 6-1 0 0,4 4 310 0 0,-1 1-1 0 0,24 18 1 0 0,-28-19-108 0 0,-1 0 0 0 0,2-1 0 0 0,34 16 0 0 0,-42-24-235 0 0,-1 0 0 0 0,1-1-1 0 0,0 0 1 0 0,0 0 0 0 0,0-1 0 0 0,0 0-1 0 0,0-1 1 0 0,0 0 0 0 0,0 0-1 0 0,0-1 1 0 0,0-1 0 0 0,0 0 0 0 0,14-4-1 0 0,5-5-2 0 0,0-1 0 0 0,-1-2-1 0 0,27-16 1 0 0,-39 21-149 0 0,-6 3 16 0 0,0 1 0 0 0,1 0-1 0 0,0 1 1 0 0,0 0 0 0 0,0 1-1 0 0,0 0 1 0 0,20-2 0 0 0,-27 4-18 0 0,0 1 0 0 0,1 0-1 0 0,-1 0 1 0 0,0 0 0 0 0,0 1 0 0 0,0-1 0 0 0,0 1 0 0 0,0 0 0 0 0,0 0 0 0 0,0 0-1 0 0,0 1 1 0 0,0-1 0 0 0,-1 1 0 0 0,1 0 0 0 0,0 0 0 0 0,-1 0 0 0 0,0 1-1 0 0,1-1 1 0 0,-1 1 0 0 0,0 0 0 0 0,0 0 0 0 0,-1 0 0 0 0,1 0 0 0 0,3 6 0 0 0,5 10 19 0 0,-7-9 9 0 0,1-1 1 0 0,0 0 0 0 0,1 0-1 0 0,7 9 1 0 0,-12-17-32 0 0,0 0-1 0 0,0 1 1 0 0,0-1 0 0 0,0 0 0 0 0,0 0-1 0 0,0 0 1 0 0,0 0 0 0 0,1-1-1 0 0,-1 1 1 0 0,0 0 0 0 0,1 0-1 0 0,-1-1 1 0 0,0 1 0 0 0,1-1-1 0 0,-1 1 1 0 0,0-1 0 0 0,1 0 0 0 0,-1 1-1 0 0,1-1 1 0 0,-1 0 0 0 0,1 0-1 0 0,-1 0 1 0 0,1 0 0 0 0,-1 0-1 0 0,1 0 1 0 0,-1 0 0 0 0,0-1-1 0 0,1 1 1 0 0,-1-1 0 0 0,1 1-1 0 0,-1-1 1 0 0,0 1 0 0 0,1-1 0 0 0,-1 0-1 0 0,2-1 1 0 0,81-67 221 0 0,-82 67-223 0 0,-1 1 0 0 0,1-1 0 0 0,-1 1 0 0 0,1 0-1 0 0,0 0 1 0 0,0 0 0 0 0,0 0 0 0 0,-1 0 0 0 0,1 0 0 0 0,0 0-1 0 0,0 1 1 0 0,0-1 0 0 0,0 1 0 0 0,0-1 0 0 0,0 1 0 0 0,0 0-1 0 0,1 0 1 0 0,-1 0 0 0 0,0 0 0 0 0,0 0 0 0 0,4 1 0 0 0,-4 0-3 0 0,1 0 1 0 0,-1 1 0 0 0,1-1 0 0 0,-1 0 0 0 0,1 1-1 0 0,-1 0 1 0 0,0-1 0 0 0,0 1 0 0 0,0 0 0 0 0,0 0-1 0 0,0 1 1 0 0,0-1 0 0 0,-1 0 0 0 0,3 4 0 0 0,-1-1 5 0 0,0 1-1 0 0,0-1 1 0 0,-1 1 0 0 0,0 0 0 0 0,0 0 0 0 0,0 0-1 0 0,-1 0 1 0 0,1 0 0 0 0,-1 0 0 0 0,-1 0-1 0 0,1 1 1 0 0,-1-1 0 0 0,-1 0 0 0 0,0 7 0 0 0,-3-2 46 0 0,4-17 57 0 0,0 3-92 0 0,1 1-1 0 0,-1-1 1 0 0,1 1-1 0 0,-1 0 1 0 0,1-1-1 0 0,0 1 1 0 0,0 0-1 0 0,0-1 1 0 0,1-1-1 0 0,1 1-19 0 0,0 1-1 0 0,-1-1 1 0 0,1 1-1 0 0,0-1 0 0 0,0 1 1 0 0,0 0-1 0 0,6-3 0 0 0,-7 5 3 0 0,0-1 0 0 0,0 1 0 0 0,0 0 0 0 0,-1 0 0 0 0,1 0-1 0 0,0-1 1 0 0,0 2 0 0 0,0-1 0 0 0,0 0 0 0 0,0 0 0 0 0,-1 1-1 0 0,1-1 1 0 0,0 1 0 0 0,0-1 0 0 0,0 1 0 0 0,-1 0 0 0 0,3 1-1 0 0,32 21-14 0 0,-35-23 15 0 0,0 1 0 0 0,-1-1 0 0 0,1 0 1 0 0,-1 1-1 0 0,1-1 0 0 0,-1 1 0 0 0,1-1 0 0 0,0 1 0 0 0,-1-1 0 0 0,0 1 0 0 0,1-1 0 0 0,-1 1 0 0 0,1 0 0 0 0,-1-1 0 0 0,0 1 0 0 0,1 0 1 0 0,-1-1-1 0 0,0 1 0 0 0,0 0 0 0 0,1-1 0 0 0,-1 1 0 0 0,0 0 0 0 0,0 0 0 0 0,0-1 0 0 0,0 1 0 0 0,0 0 0 0 0,0 0 0 0 0,0-1 1 0 0,0 1-1 0 0,0 0 0 0 0,-1-1 0 0 0,1 1 0 0 0,0 0 0 0 0,0-1 0 0 0,-1 1 0 0 0,1 0 0 0 0,0-1 0 0 0,-1 1 0 0 0,1 0 0 0 0,0-1 1 0 0,-1 1-1 0 0,1-1 0 0 0,-1 1 0 0 0,1-1 0 0 0,-1 1 0 0 0,0-1 0 0 0,1 1 0 0 0,-1-1 0 0 0,1 1 0 0 0,-1-1 0 0 0,0 0 0 0 0,1 1 1 0 0,-1-1-1 0 0,-1 0 0 0 0,1 1-172 0 0,-1-1-1 0 0,1 0 1 0 0,-1 0 0 0 0,0 0 0 0 0,1 1 0 0 0,-1-2 0 0 0,1 1 0 0 0,-1 0-1 0 0,1 0 1 0 0,-1 0 0 0 0,1-1 0 0 0,-1 1 0 0 0,0-1 0 0 0,1 1 0 0 0,0-1 0 0 0,-1 0-1 0 0,1 1 1 0 0,-1-1 0 0 0,1 0 0 0 0,0 0 0 0 0,-2-2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5:07:59.7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84 62 10858 0 0,'-4'1'697'0'0,"0"0"0"0"0,-1 0-1 0 0,1 0 1 0 0,0-1 0 0 0,0 0-1 0 0,0 1 1 0 0,0-1 0 0 0,-1-1 0 0 0,1 1-1 0 0,-7-2 1 0 0,9 1-589 0 0,0 0 1 0 0,0 0 0 0 0,1 0-1 0 0,-1 0 1 0 0,0 0-1 0 0,0-1 1 0 0,1 1-1 0 0,-1 0 1 0 0,1-1-1 0 0,0 1 1 0 0,-1-1-1 0 0,1 0 1 0 0,0 1-1 0 0,0-1 1 0 0,0 0-1 0 0,0 0 1 0 0,0 0-1 0 0,0 0 1 0 0,1 0 0 0 0,-1 0-1 0 0,0 0 1 0 0,1 0-1 0 0,0 0 1 0 0,-1-2-1 0 0,1 3-87 0 0,0 0-1 0 0,0 1 1 0 0,0-1 0 0 0,0 0-1 0 0,-1 1 1 0 0,1-1-1 0 0,0 0 1 0 0,0 0 0 0 0,1 1-1 0 0,-1-1 1 0 0,0 0-1 0 0,0 1 1 0 0,0-1 0 0 0,0 0-1 0 0,1 1 1 0 0,-1-1-1 0 0,0 0 1 0 0,0 1 0 0 0,1-1-1 0 0,-1 0 1 0 0,1 1 0 0 0,-1-1-1 0 0,0 1 1 0 0,1-1-1 0 0,-1 1 1 0 0,1-1 0 0 0,1 0-1 0 0,-1 0 3 0 0,1 1-1 0 0,-1-1 0 0 0,1 1 1 0 0,-1 0-1 0 0,1-1 1 0 0,-1 1-1 0 0,1 0 0 0 0,0 0 1 0 0,-1 0-1 0 0,1 0 1 0 0,-1 0-1 0 0,3 1 1 0 0,51 16 206 0 0,-45-13-129 0 0,77 28 180 0 0,-47-15-60 0 0,58 14 0 0 0,-19-16 401 0 0,144 10 1 0 0,-169-20-353 0 0,-1 3 1 0 0,0 1-1 0 0,0 4 0 0 0,90 32 1 0 0,-122-37-140 0 0,0-1 1 0 0,1-1-1 0 0,-1-1 1 0 0,1-1-1 0 0,0-1 1 0 0,1-1-1 0 0,-1-1 1 0 0,0-1-1 0 0,0 0 1 0 0,1-2-1 0 0,25-5 1 0 0,-16 0 70 0 0,58-22 1 0 0,-4 1-32 0 0,68-26 312 0 0,-80 25-247 0 0,-71 28-223 0 0,0 0 0 0 0,-1 0-1 0 0,1 0 1 0 0,0 0-1 0 0,0 1 1 0 0,0-1 0 0 0,0 1-1 0 0,0 0 1 0 0,0 0-1 0 0,0 0 1 0 0,0 0 0 0 0,-1 0-1 0 0,1 1 1 0 0,0-1-1 0 0,0 1 1 0 0,0 0 0 0 0,0 0-1 0 0,-1 0 1 0 0,4 2-1 0 0,-4-2-9 0 0,-1 0-1 0 0,0 1 0 0 0,1-1 0 0 0,-1 1 1 0 0,0-1-1 0 0,0 1 0 0 0,0-1 1 0 0,0 1-1 0 0,0 0 0 0 0,0 0 1 0 0,-1-1-1 0 0,1 1 0 0 0,0 0 0 0 0,-1 0 1 0 0,0 0-1 0 0,1 0 0 0 0,-1 0 1 0 0,0 0-1 0 0,0-1 0 0 0,0 1 1 0 0,0 0-1 0 0,0 0 0 0 0,0 0 0 0 0,-1 0 1 0 0,1 0-1 0 0,-1 0 0 0 0,1 0 1 0 0,-1-1-1 0 0,-1 3 0 0 0,-2 8-3 0 0,3-6 3 0 0,-1 0 0 0 0,0 0 0 0 0,0 0 0 0 0,-1 0 0 0 0,1-1 1 0 0,-1 1-1 0 0,-6 7 0 0 0,12-53-3329 0 0,13-19-6744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5:10:01.6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108 17 2841 0 0,'-107'48'20626'0'0,"110"-49"-20333"0"0,27-7 984 0 0,1 1 1 0 0,38-2 0 0 0,148 7-141 0 0,-111 4-1037 0 0,-23 0-42 0 0,101 18-1 0 0,-169-18-63 0 0,4 1 45 0 0,0-1 1 0 0,0 0-1 0 0,27-2 0 0 0,-39-1-22 0 0,-1 1 0 0 0,0-2 0 0 0,0 1 0 0 0,0-1 0 0 0,0 0 0 0 0,0 0 0 0 0,0 0 0 0 0,0-1 0 0 0,-1 0 0 0 0,1 0 0 0 0,-1-1-1 0 0,0 1 1 0 0,0-1 0 0 0,7-7 0 0 0,-9 8-11 0 0,0 1 0 0 0,0-1 0 0 0,0 0 0 0 0,1 1 0 0 0,-1 0 0 0 0,1 0 0 0 0,0 0 0 0 0,-1 0 0 0 0,1 1 0 0 0,0-1 0 0 0,0 1-1 0 0,0 0 1 0 0,0 0 0 0 0,6 0 0 0 0,-9 1-6 0 0,1 0-1 0 0,-1 0 0 0 0,1 1 1 0 0,0-1-1 0 0,-1 0 0 0 0,1 1 1 0 0,-1-1-1 0 0,1 1 1 0 0,-1-1-1 0 0,1 1 0 0 0,-1 0 1 0 0,0-1-1 0 0,1 1 0 0 0,-1 0 1 0 0,0 0-1 0 0,1 0 1 0 0,-1 0-1 0 0,0 0 0 0 0,0 1 1 0 0,0-1-1 0 0,0 0 0 0 0,0 0 1 0 0,0 1-1 0 0,0-1 1 0 0,-1 1-1 0 0,1-1 0 0 0,0 0 1 0 0,-1 1-1 0 0,1-1 0 0 0,-1 1 1 0 0,0 0-1 0 0,1-1 1 0 0,-1 1-1 0 0,0-1 0 0 0,0 1 1 0 0,0 0-1 0 0,0-1 0 0 0,0 1 1 0 0,-1 2-1 0 0,1 0-2 0 0,0 0 0 0 0,0 0 0 0 0,1 1 0 0 0,-1-1 0 0 0,1 0 0 0 0,0 0 0 0 0,0 0 0 0 0,0 0 0 0 0,1 0-1 0 0,1 4 1 0 0,-2-7 6 0 0,0 0-1 0 0,0 0 1 0 0,0 0 0 0 0,0 0-1 0 0,0 0 1 0 0,0 0-1 0 0,0 0 1 0 0,0 0-1 0 0,0-1 1 0 0,0 1 0 0 0,0 0-1 0 0,0-1 1 0 0,1 1-1 0 0,-1-1 1 0 0,0 0-1 0 0,0 1 1 0 0,1-1 0 0 0,-1 0-1 0 0,0 0 1 0 0,1 1-1 0 0,-1-1 1 0 0,0 0-1 0 0,1 0 1 0 0,-1-1 0 0 0,0 1-1 0 0,0 0 1 0 0,1 0-1 0 0,-1-1 1 0 0,0 1-1 0 0,1-1 1 0 0,-1 1 0 0 0,0-1-1 0 0,0 1 1 0 0,2-2-1 0 0,18-8-48 0 0,-13 6-13 0 0,0 0 0 0 0,0 0 0 0 0,0 1 0 0 0,1 0 0 0 0,0 1 0 0 0,-1 0 0 0 0,11-2 0 0 0,-18 4 14 0 0,0 0 1 0 0,0 0-1 0 0,-1 0 1 0 0,1 0 0 0 0,0 0-1 0 0,0 0 1 0 0,-1 1 0 0 0,1-1-1 0 0,0 0 1 0 0,0 0-1 0 0,-1 1 1 0 0,1-1 0 0 0,0 0-1 0 0,-1 1 1 0 0,1-1 0 0 0,0 0-1 0 0,-1 1 1 0 0,1-1-1 0 0,0 1 1 0 0,-1-1 0 0 0,1 1-1 0 0,-1-1 1 0 0,1 1 0 0 0,-1 0-1 0 0,1-1 1 0 0,-1 1 0 0 0,0 0-1 0 0,1-1 1 0 0,-1 2-1 0 0,1 0-184 0 0,-1 0 1 0 0,0 0-1 0 0,1 0 0 0 0,-1 0 0 0 0,0 0 0 0 0,-1 0 0 0 0,1 1 0 0 0,0-1 0 0 0,-1 0 0 0 0,0 4 0 0 0,-11 23-4983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5:10:02.3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64 9578 0 0,'0'12'14437'0'0,"50"-24"-11913"0"0,-1-3-1935 0 0,1 1 1 0 0,0 2-1 0 0,1 3 1 0 0,0 2-1 0 0,0 2 1 0 0,93 4-1 0 0,-113 2-535 0 0,1 2 0 0 0,0 1 0 0 0,-1 1 0 0 0,32 10 0 0 0,-33-5 88 0 0,1-1 1 0 0,0-2 0 0 0,0-1-1 0 0,1-2 1 0 0,0 0 0 0 0,0-3-1 0 0,40-2 1 0 0,-63 1-62 0 0,1-1 0 0 0,0 2 0 0 0,0-1 0 0 0,0 1 1 0 0,15 4-1 0 0,-23-5-75 0 0,1 1 1 0 0,-1-1 0 0 0,0 1 0 0 0,0-1 0 0 0,0 1-1 0 0,0 0 1 0 0,1 0 0 0 0,-1 0 0 0 0,0 0 0 0 0,-1 1 0 0 0,1-1-1 0 0,0 0 1 0 0,0 1 0 0 0,-1-1 0 0 0,1 1 0 0 0,0 0-1 0 0,-1-1 1 0 0,0 1 0 0 0,1 0 0 0 0,-1 0 0 0 0,0 0 0 0 0,0 0-1 0 0,0 0 1 0 0,0 0 0 0 0,0 0 0 0 0,-1 1 0 0 0,1-1-1 0 0,-1 0 1 0 0,1 4 0 0 0,-1-5-7 0 0,0 0 0 0 0,0-1 0 0 0,0 1 0 0 0,0 0 0 0 0,0-1 0 0 0,0 1 0 0 0,0 0 0 0 0,0-1 0 0 0,-1 1 0 0 0,1-1 0 0 0,0 1 0 0 0,0 0 0 0 0,-1-1 0 0 0,1 1 0 0 0,0-1 0 0 0,-1 1 0 0 0,1-1 0 0 0,0 1 0 0 0,-1-1 0 0 0,1 1 0 0 0,-1-1 0 0 0,1 1 0 0 0,-1-1 0 0 0,1 1 0 0 0,-1-1 0 0 0,0 0 0 0 0,1 1 0 0 0,-1-1 0 0 0,1 0 0 0 0,-1 0 0 0 0,-1 1 0 0 0,2-1-15 0 0,0-1 0 0 0,-1 1 1 0 0,1-1-1 0 0,0 1 0 0 0,0 0 0 0 0,0-1 0 0 0,-1 1 1 0 0,1-1-1 0 0,0 1 0 0 0,0-1 0 0 0,0 1 0 0 0,0-1 0 0 0,0 1 1 0 0,0-1-1 0 0,0 1 0 0 0,0-1 0 0 0,0 1 0 0 0,0 0 1 0 0,0-1-1 0 0,0 1 0 0 0,0-1 0 0 0,0 1 0 0 0,0-1 1 0 0,0 1-1 0 0,1-1 0 0 0,-1 1 0 0 0,0 0 0 0 0,0-1 0 0 0,1 0 1 0 0,4-13-488 0 0,12-11-476 0 0,-17 24 821 0 0,1 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6:40:09.8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91 9618 0 0,'6'5'10051'0'0,"-4"-4"-9857"0"0,-1 0 1 0 0,1 0-1 0 0,0 0 0 0 0,-1 0 1 0 0,1 0-1 0 0,0 0 0 0 0,0-1 1 0 0,0 1-1 0 0,0-1 0 0 0,0 1 1 0 0,0-1-1 0 0,0 0 0 0 0,0 0 1 0 0,0 0-1 0 0,4 0 0 0 0,43-10 1314 0 0,-37 7-1329 0 0,0 0 0 0 0,-1 1 0 0 0,1 1 0 0 0,0 0 0 0 0,0 0 0 0 0,23 2 0 0 0,21 13 114 0 0,-45-10-201 0 0,1-1 0 0 0,-1 0-1 0 0,18 1 1 0 0,-24-4-52 0 0,-1 0-1 0 0,1 0 1 0 0,0-1-1 0 0,-1 1 1 0 0,1-1 0 0 0,0 0-1 0 0,-1 0 1 0 0,1-1-1 0 0,-1 1 1 0 0,0-1 0 0 0,1 0-1 0 0,5-4 1 0 0,20-13 167 0 0,1 2 0 0 0,51-22 0 0 0,-70 35-180 0 0,1 0 0 0 0,-1 0 0 0 0,1 2 0 0 0,0-1 1 0 0,0 2-1 0 0,1-1 0 0 0,-1 2 0 0 0,0 0 0 0 0,0 0 1 0 0,16 4-1 0 0,378 49 1203 0 0,-361-51-1053 0 0,79-8 0 0 0,-6 0-5 0 0,-39 5-129 0 0,99 3-14 0 0,146 11 242 0 0,-293-9-258 0 0,60 16 0 0 0,-60-12 17 0 0,63 7 1 0 0,-39-8 26 0 0,69 16 1 0 0,-72-12-56 0 0,-37-9 17 0 0,-1-1 0 0 0,0-1 0 0 0,1-1 0 0 0,-1 0 0 0 0,0 0 0 0 0,28-8 0 0 0,-21 5 40 0 0,-1 0 0 0 0,31-1-1 0 0,95 6 415 0 0,-138-1-446 0 0,0 0 1 0 0,0 1 0 0 0,0 0 0 0 0,0 0-1 0 0,0 1 1 0 0,0 0 0 0 0,0 1-1 0 0,0 0 1 0 0,14 7 0 0 0,-16-7 14 0 0,0-1 0 0 0,0 0 0 0 0,0 0 0 0 0,0 0 1 0 0,10 1-1 0 0,21 5 78 0 0,-30-8-1425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6:40:11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9810 0 0,'-3'2'7824'0'0,"-1"7"-4227"0"0,-9 26-2387 0 0,12-32-530 0 0,-28 85-27 0 0,-2 7 1681 0 0,7-32-3675 0 0,0-13-3551 0 0,-3-2-4890 0 0,18-37 2242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5:10:35.7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 84 7258 0 0,'-38'11'12929'0'0,"38"-10"-12793"0"0,0 0 0 0 0,0-1 0 0 0,0 1 0 0 0,0 0 0 0 0,1 0 0 0 0,-1 0 0 0 0,0-1 0 0 0,1 1-1 0 0,-1 0 1 0 0,0 0 0 0 0,1-1 0 0 0,-1 1 0 0 0,3 2 544 0 0,-1-2-544 0 0,1 1 98 0 0,1-1 1 0 0,0 0-1 0 0,-1 0 0 0 0,1 0 0 0 0,0 0 0 0 0,0-1 0 0 0,0 0 1 0 0,0 0-1 0 0,0 0 0 0 0,-1 0 0 0 0,1 0 0 0 0,0-1 0 0 0,4-1 1 0 0,5 1 206 0 0,58-7 537 0 0,-1-3 1 0 0,80-23-1 0 0,54-10-355 0 0,-150 37-556 0 0,0 2 1 0 0,-1 2-1 0 0,1 3 1 0 0,70 8-1 0 0,-64 0-2 0 0,-1 2 0 0 0,1 3-1 0 0,94 33 1 0 0,-146-43-39 0 0,8 3 76 0 0,0 1 0 0 0,20 11 0 0 0,-32-16-75 0 0,0 1 0 0 0,0-1 0 0 0,0 1 0 0 0,-1 0 1 0 0,1 0-1 0 0,-1 0 0 0 0,0 0 0 0 0,0 1 0 0 0,0-1 0 0 0,-1 1 0 0 0,1 0 0 0 0,-1 0 0 0 0,0 0 1 0 0,2 5-1 0 0,-11-17-317 0 0,-1-1 0 0 0,0 1 0 0 0,-1 1 0 0 0,0 0 1 0 0,-15-10-1 0 0,17 14-863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5:10:36.9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 92 7482 0 0,'-24'-21'11211'0'0,"39"28"-8573"0"0,6 2-2032 0 0,0-1-1 0 0,1 0 0 0 0,-1-2 1 0 0,1 0-1 0 0,0-1 1 0 0,1-2-1 0 0,-1 0 1 0 0,38-1-1 0 0,14-5 46 0 0,96-17-1 0 0,-20 2-74 0 0,181-26-3 0 0,-97 11-335 0 0,-218 31-236 0 0,52-5-5 0 0,-61 7 18 0 0,-1 0 1 0 0,0 0-1 0 0,0 1 0 0 0,0 0 1 0 0,0 0-1 0 0,0 0 0 0 0,0 0 1 0 0,9 5-1 0 0,-13-5-16 0 0,-1 0 0 0 0,0 0-1 0 0,1 0 1 0 0,-1 1 0 0 0,0-1 0 0 0,1 0 0 0 0,-1 1 0 0 0,0-1-1 0 0,0 1 1 0 0,0-1 0 0 0,0 1 0 0 0,-1 0 0 0 0,1-1 0 0 0,0 1-1 0 0,-1 0 1 0 0,1-1 0 0 0,-1 1 0 0 0,0 0 0 0 0,1 0 0 0 0,-1 0-1 0 0,0 0 1 0 0,0-1 0 0 0,0 1 0 0 0,0 0 0 0 0,-1 0 0 0 0,0 3-1 0 0,1-1 5 0 0,-1 0 0 0 0,0 0-1 0 0,0-1 1 0 0,0 1 0 0 0,0 0-1 0 0,-1 0 1 0 0,0 0-1 0 0,0-1 1 0 0,0 1 0 0 0,0-1-1 0 0,-5 6 1 0 0,7-8-38 0 0,-1-1-1 0 0,1 0 1 0 0,0 1 0 0 0,-1-1 0 0 0,1 0-1 0 0,-1 1 1 0 0,1-1 0 0 0,-1 0 0 0 0,1 1-1 0 0,-1-1 1 0 0,1 0 0 0 0,-1 0 0 0 0,1 0-1 0 0,-1 0 1 0 0,1 1 0 0 0,-1-1 0 0 0,1 0-1 0 0,-1 0 1 0 0,1 0 0 0 0,-1 0-1 0 0,1 0 1 0 0,-1 0 0 0 0,1 0 0 0 0,-1 0-1 0 0,0 0 1 0 0,1-1 0 0 0,-1 1 0 0 0,1 0-1 0 0,-1-1 1 0 0,-14-11-3120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5:10:37.6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8002 0 0,'5'1'4213'0'0,"18"3"-639"0"0,93 7 3479 0 0,-2-7-3533 0 0,230-11-2182 0 0,-268 4-652 0 0,259 2-395 0 0,-245 7-360 0 0,152 29 0 0 0,-226-32-101 0 0,-1 1 0 0 0,0 1 0 0 0,27 12-1 0 0,-38-15-126 0 0,0 0 0 0 0,0 0 0 0 0,0 0 0 0 0,-1 1 0 0 0,1-1 0 0 0,-1 1 0 0 0,1 0 0 0 0,-1 0 0 0 0,0 0 0 0 0,0 0 0 0 0,0 1 0 0 0,-1-1-1 0 0,1 1 1 0 0,-1 0 0 0 0,0 0 0 0 0,0-1 0 0 0,0 1 0 0 0,2 7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6:34:59.8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33 9418 0 0,'7'-6'5531'0'0,"33"-6"-1657"0"0,-26 12-3380 0 0,0 0 0 0 0,0 1 1 0 0,0 1-1 0 0,0 0 0 0 0,0 0 1 0 0,-1 2-1 0 0,1 0 0 0 0,-1 0 1 0 0,23 12-1 0 0,-24-10-292 0 0,0-1 1 0 0,0 0-1 0 0,1-1 0 0 0,0-1 0 0 0,-1 1 1 0 0,1-2-1 0 0,1 0 0 0 0,-1-1 0 0 0,0 0 1 0 0,19-1-1 0 0,-3-6 135 0 0,0-1-1 0 0,30-12 1 0 0,-33 9-200 0 0,1 2 0 0 0,32-5 1 0 0,-49 11-105 0 0,1 1 0 0 0,-1 1 1 0 0,1 0-1 0 0,-1 0 0 0 0,0 1 1 0 0,1 0-1 0 0,-1 1 0 0 0,0 0 1 0 0,16 6-1 0 0,-18-5-20 0 0,0 1 20 0 0,1-1 0 0 0,0 0 0 0 0,-1 0 1 0 0,1-1-1 0 0,0 0 0 0 0,0 0 0 0 0,1-1 0 0 0,-1 0 0 0 0,0-1 0 0 0,0 0 1 0 0,17-2-1 0 0,-23 1-32 0 0,35-8 51 0 0,0 1-1 0 0,1 2 0 0 0,41-1 0 0 0,-66 8-33 0 0,1 1 0 0 0,-1 0 0 0 0,0 1 0 0 0,0 0 0 0 0,18 7 0 0 0,-23-6 17 0 0,1 0-1 0 0,0-1 1 0 0,0-1 0 0 0,0 1 0 0 0,0-2-1 0 0,0 1 1 0 0,0-1 0 0 0,1-1-1 0 0,-1 0 1 0 0,0 0 0 0 0,1-1-1 0 0,13-3 1 0 0,45-20 294 0 0,-46 15-272 0 0,1 2 0 0 0,33-8 0 0 0,-48 14-49 0 0,0 0 0 0 0,0 0 0 0 0,0 1 0 0 0,1 0 0 0 0,-1 1 0 0 0,0 0 0 0 0,0 0 0 0 0,0 1 0 0 0,0 0 0 0 0,10 4 0 0 0,32 15-38 0 0,-40-16 43 0 0,0 0-1 0 0,0 0 0 0 0,1-1 0 0 0,-1 0 0 0 0,1-1 0 0 0,0-1 1 0 0,0 0-1 0 0,0 0 0 0 0,1-1 0 0 0,18-1 0 0 0,14-6 7 0 0,-32 4-8 0 0,0 0-1 0 0,1 0 1 0 0,-1 2 0 0 0,1 0-1 0 0,-1 0 1 0 0,0 1 0 0 0,21 4-1 0 0,-19-1-9 0 0,-2 0 3 0 0,0 0 0 0 0,1-1-1 0 0,-1-1 1 0 0,0 0 0 0 0,1-1 0 0 0,0 0 0 0 0,-1-1-1 0 0,1-1 1 0 0,19-2 0 0 0,0-2 33 0 0,0 1 0 0 0,0 2-1 0 0,1 2 1 0 0,-1 1 0 0 0,0 1 0 0 0,33 8-1 0 0,7-8-23 0 0,-58-3-7 0 0,0 1-1 0 0,0 1 0 0 0,0 0 1 0 0,27 6-1 0 0,-30-3-7 0 0,0-1 0 0 0,1 0 0 0 0,-1-1 0 0 0,1-1 0 0 0,0 0 0 0 0,0 0-1 0 0,-1-1 1 0 0,1-1 0 0 0,24-4 0 0 0,-29 4 11 0 0,-1-1 1 0 0,1 1-1 0 0,-1 1 0 0 0,1 0 0 0 0,11 1 1 0 0,-5 1-15 0 0,1 1 0 0 0,0 1 0 0 0,18 7 1 0 0,-15-5 38 0 0,-10-4-36 0 0,0 0 0 0 0,1-1 1 0 0,-1 0-1 0 0,1 0 1 0 0,-1-1-1 0 0,17-1 0 0 0,-18 0 0 0 0,0 0 0 0 0,1 1 0 0 0,-1 0 0 0 0,0 1-1 0 0,1-1 1 0 0,-1 1 0 0 0,0 1 0 0 0,0 0 0 0 0,10 3-1 0 0,-9-1 8 0 0,0-1-1 0 0,1 1 0 0 0,0-1 0 0 0,0-1 0 0 0,-1 0 0 0 0,2 0 0 0 0,-1 0 0 0 0,0-1 1 0 0,0-1-1 0 0,15 0 0 0 0,3-12 36 0 0,-26 10-36 0 0,1 1 0 0 0,0 0 0 0 0,-1 0 0 0 0,1 0 0 0 0,0 0 0 0 0,0 1 0 0 0,0-1 0 0 0,0 0 0 0 0,0 1 0 0 0,0-1 0 0 0,0 1 0 0 0,0 0 0 0 0,0-1 0 0 0,0 1 0 0 0,0 0 0 0 0,0 0 0 0 0,0 1 0 0 0,0-1 0 0 0,0 0 0 0 0,0 1 0 0 0,3 0 0 0 0,-2 0 8 0 0,-1 0-1 0 0,1 0 1 0 0,0 0 0 0 0,0-1 0 0 0,0 1-1 0 0,-1-1 1 0 0,1 0 0 0 0,0 1 0 0 0,0-1-1 0 0,0-1 1 0 0,0 1 0 0 0,-1 0 0 0 0,1-1-1 0 0,0 1 1 0 0,0-1 0 0 0,-1 0-1 0 0,1 0 1 0 0,4-3 0 0 0,-3 2 36 0 0,0-1-1 0 0,-1 0 1 0 0,0-1 0 0 0,1 1 0 0 0,-1-1-1 0 0,0 1 1 0 0,-1-1 0 0 0,1 0 0 0 0,-1 0-1 0 0,4-7 1 0 0,-6 10-45 0 0,0 1 0 0 0,0-1 1 0 0,0 1-1 0 0,0-1 0 0 0,0 1 0 0 0,1-1 0 0 0,-1 1 1 0 0,0-1-1 0 0,0 1 0 0 0,1-1 0 0 0,-1 1 0 0 0,0 0 1 0 0,1-1-1 0 0,-1 1 0 0 0,0-1 0 0 0,1 1 0 0 0,-1 0 1 0 0,1-1-1 0 0,-1 1 0 0 0,0 0 0 0 0,1 0 0 0 0,-1-1 1 0 0,1 1-1 0 0,-1 0 0 0 0,1 0 0 0 0,-1 0 0 0 0,1-1 1 0 0,-1 1-1 0 0,1 0 0 0 0,-1 0 0 0 0,1 0 0 0 0,-1 0 1 0 0,1 0-1 0 0,-1 0 0 0 0,1 0 0 0 0,-1 0 0 0 0,1 0 1 0 0,-1 0-1 0 0,1 1 0 0 0,-1-1 0 0 0,1 0 0 0 0,0 0 0 0 0,18 22 61 0 0,-17-19-66 0 0,-1-1-1 0 0,1 0 0 0 0,-1 1 1 0 0,1-1-1 0 0,0 0 0 0 0,0 0 1 0 0,0 0-1 0 0,0 0 0 0 0,1 0 1 0 0,-1-1-1 0 0,0 1 0 0 0,5 2 1 0 0,-5-4 7 0 0,-1 0 1 0 0,0 0 0 0 0,1 0 0 0 0,-1 0 0 0 0,1 0 0 0 0,-1 0-1 0 0,0-1 1 0 0,1 1 0 0 0,-1 0 0 0 0,1-1 0 0 0,-1 1 0 0 0,0-1-1 0 0,0 0 1 0 0,1 1 0 0 0,-1-1 0 0 0,0 0 0 0 0,0 0 0 0 0,0 0-1 0 0,0 0 1 0 0,0 0 0 0 0,0 0 0 0 0,0 0 0 0 0,0 0 0 0 0,0 0-1 0 0,0 0 1 0 0,0 0 0 0 0,-1-1 0 0 0,2-1 0 0 0,15-15 81 0 0,-17 18-90 0 0,1 0-1 0 0,-1 0 1 0 0,1 0 0 0 0,-1 1 0 0 0,1-1 0 0 0,-1 0-1 0 0,1 0 1 0 0,-1 0 0 0 0,1 1 0 0 0,-1-1 0 0 0,1 0-1 0 0,-1 1 1 0 0,0-1 0 0 0,1 0 0 0 0,-1 1 0 0 0,0-1 0 0 0,1 1-1 0 0,-1-1 1 0 0,0 0 0 0 0,1 1 0 0 0,-1-1 0 0 0,0 1-1 0 0,0-1 1 0 0,0 1 0 0 0,1-1 0 0 0,-1 1 0 0 0,0-1 0 0 0,0 1-1 0 0,0-1 1 0 0,0 1 0 0 0,0-1 0 0 0,0 1 0 0 0,0-1-1 0 0,0 1 1 0 0,0 0 0 0 0,2 21-152 0 0,-2-6-183 0 0,1 26-264 0 0,2-16-2739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6:35:06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178 5 9946 0 0,'4'-5'9482'0'0,"-1"7"-6510"0"0,-3 8-2675 0 0,-6 20 561 0 0,-15 46 1 0 0,4-22-698 0 0,-1 14-84 0 0,-4 0 0 0 0,-3-2 0 0 0,-43 83 0 0 0,60-132-1255 0 0,12-25-9035 0 0,-1 1 1922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6:35:57.7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32 9090 0 0,'13'-8'11642'0'0,"21"36"-9881"0"0,-27-21-908 0 0,-4-5-727 0 0,0 0-1 0 0,0 0 1 0 0,0-1-1 0 0,1 1 1 0 0,-1-1-1 0 0,0 1 1 0 0,1-1-1 0 0,-1 0 1 0 0,1-1-1 0 0,-1 1 1 0 0,1 0-1 0 0,-1-1 1 0 0,1 0-1 0 0,0 0 1 0 0,-1 0-1 0 0,7-1 1 0 0,6-2 228 0 0,1 0 0 0 0,22-9 0 0 0,5 0 147 0 0,-15 8-316 0 0,0 1-1 0 0,1 2 0 0 0,-1 1 1 0 0,0 1-1 0 0,51 8 1 0 0,-23-2-117 0 0,-38-6-41 0 0,0-2 1 0 0,0 0-1 0 0,0-1 1 0 0,0 0-1 0 0,30-9 1 0 0,-29 6-14 0 0,-1 0 0 0 0,1 2 0 0 0,0 1 1 0 0,35-1-1 0 0,-43 5 13 0 0,0 0 1 0 0,0 1-1 0 0,0 1 1 0 0,0-1-1 0 0,0 2 1 0 0,-1 0-1 0 0,0 0 0 0 0,16 11 1 0 0,42 17 170 0 0,-60-31-183 0 0,0 0 0 0 0,0-1 0 0 0,0 0 0 0 0,0-1 0 0 0,0 0-1 0 0,1-1 1 0 0,-1 0 0 0 0,0 0 0 0 0,0-1 0 0 0,0 0 0 0 0,0 0-1 0 0,9-5 1 0 0,-4 3 12 0 0,-1 0-1 0 0,1 1 1 0 0,0 1-1 0 0,16-1 1 0 0,181 19 526 0 0,-173-18-464 0 0,-1-2-1 0 0,70-17 0 0 0,20-2-25 0 0,70 17 63 0 0,-13 1 6 0 0,-128 3-103 0 0,1 3 0 0 0,0 1 0 0 0,0 4 0 0 0,90 19 0 0 0,-121-20 11 0 0,0-3-1 0 0,1 0 1 0 0,-1-1-1 0 0,34-4 1 0 0,104-21 224 0 0,-16 2-95 0 0,-83 14-50 0 0,58-3 165 0 0,-105 11-221 0 0,-1 1 0 0 0,1 0 0 0 0,-1 2 0 0 0,0 0 0 0 0,22 6 0 0 0,4 3 107 0 0,1-2-1 0 0,0-3 0 0 0,1-1 0 0 0,86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6:35:59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8746 0 0,'0'-2'645'0'0,"0"-1"0"0"0,1 1 0 0 0,-1 0 0 0 0,0 0 0 0 0,1-1 0 0 0,-1 1 0 0 0,1 0 0 0 0,0 0 0 0 0,0 0 1 0 0,0 0-1 0 0,0 0 0 0 0,0 0 0 0 0,0 0 0 0 0,0 0 0 0 0,1 0 0 0 0,-1 0 0 0 0,1 1 0 0 0,1-3 0 0 0,1 2-191 0 0,-1-1 0 0 0,1 1-1 0 0,0 0 1 0 0,-1 0 0 0 0,1 0-1 0 0,0 0 1 0 0,0 1 0 0 0,0-1 0 0 0,6 0-1 0 0,-2 0-281 0 0,0 1 1 0 0,0 0-1 0 0,1 1 0 0 0,-1-1 0 0 0,0 2 0 0 0,0-1 0 0 0,1 1 0 0 0,-1 0 0 0 0,14 5 0 0 0,-18-5-155 0 0,1 1 0 0 0,-1 0 0 0 0,0 1 0 0 0,0-1 0 0 0,1 1-1 0 0,-2-1 1 0 0,1 1 0 0 0,0 1 0 0 0,-1-1 0 0 0,1 0 0 0 0,-1 1-1 0 0,0 0 1 0 0,0-1 0 0 0,0 1 0 0 0,2 5 0 0 0,-2-1 3 0 0,0-1 1 0 0,0 0-1 0 0,0 1 0 0 0,-1-1 1 0 0,-1 1-1 0 0,1 0 1 0 0,-1 0-1 0 0,0 13 0 0 0,-1-5 137 0 0,-1 0-1 0 0,-1 1 1 0 0,0-1-1 0 0,-1 0 0 0 0,-1 0 1 0 0,-1-1-1 0 0,0 1 1 0 0,-10 19-1 0 0,4-21 34 0 0,9-12-144 0 0,0 0 0 0 0,1 0 0 0 0,-1 0 0 0 0,0 1 1 0 0,1-1-1 0 0,-1 0 0 0 0,1 1 0 0 0,-2 3 0 0 0,7-6-54 0 0,-1 0-1 0 0,0 0 1 0 0,0-1-1 0 0,1 0 1 0 0,-1 0-1 0 0,0 0 1 0 0,5-2-1 0 0,100-41-3982 0 0,-3-7-9080 0 0,-71 33 4876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13T05:07:08.5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52 7506 0 0,'-7'-20'5117'0'0,"8"18"-4921"0"0,-1 1 53 0 0,1-1 0 0 0,0 1-1 0 0,0-1 1 0 0,0 1-1 0 0,0 0 1 0 0,0 0 0 0 0,1-1-1 0 0,-1 1 1 0 0,0 0-1 0 0,1 0 1 0 0,-1 0 0 0 0,0 0-1 0 0,2 0 1 0 0,1-1 22 0 0,0 0 1 0 0,-1 0 0 0 0,1 1-1 0 0,0 0 1 0 0,0 0-1 0 0,0 0 1 0 0,0 0 0 0 0,-1 0-1 0 0,1 1 1 0 0,0 0-1 0 0,7 0 1 0 0,-6 1-101 0 0,-1 0 0 0 0,1 1 0 0 0,-1 0 1 0 0,0-1-1 0 0,0 2 0 0 0,0-1 0 0 0,0 0 1 0 0,0 1-1 0 0,0-1 0 0 0,-1 1 0 0 0,7 6 0 0 0,-2 2 237 0 0,1-1 0 0 0,11 20 0 0 0,9 12 516 0 0,-27-40-881 0 0,-1 0-1 0 0,1-1 1 0 0,0 1 0 0 0,0-1-1 0 0,0 0 1 0 0,0 0 0 0 0,0 1-1 0 0,0-1 1 0 0,1-1-1 0 0,-1 1 1 0 0,0 0 0 0 0,0 0-1 0 0,1-1 1 0 0,-1 0 0 0 0,0 1-1 0 0,1-1 1 0 0,-1 0-1 0 0,1 0 1 0 0,-1 0 0 0 0,0 0-1 0 0,1-1 1 0 0,-1 1 0 0 0,0-1-1 0 0,1 1 1 0 0,1-2 0 0 0,10-3 52 0 0,0 0 1 0 0,0-1 0 0 0,13-7 0 0 0,0-1-33 0 0,-14 9-37 0 0,0 1-1 0 0,-1 0 1 0 0,1 0-1 0 0,1 2 0 0 0,-1-1 1 0 0,16 1-1 0 0,-25 1-11 0 0,1 1 0 0 0,-1 0-1 0 0,1 0 1 0 0,-1 1 0 0 0,1-1-1 0 0,-1 1 1 0 0,1 0 0 0 0,-1 0-1 0 0,0 0 1 0 0,1 1 0 0 0,-1 0-1 0 0,0 0 1 0 0,0 0 0 0 0,0 0-1 0 0,0 0 1 0 0,0 1 0 0 0,-1 0-1 0 0,1 0 1 0 0,-1 0 0 0 0,0 0-1 0 0,5 6 1 0 0,-5-4 38 0 0,0 0 1 0 0,0 0 0 0 0,1-1-1 0 0,0 0 1 0 0,0 1-1 0 0,0-2 1 0 0,8 8 0 0 0,-10-10-39 0 0,0 0 1 0 0,0 0-1 0 0,0-1 1 0 0,0 1 0 0 0,0-1-1 0 0,1 1 1 0 0,-1-1-1 0 0,0 1 1 0 0,0-1 0 0 0,0 0-1 0 0,0 0 1 0 0,0 0-1 0 0,1-1 1 0 0,-1 1-1 0 0,0 0 1 0 0,0-1 0 0 0,0 1-1 0 0,0-1 1 0 0,0 0-1 0 0,0 0 1 0 0,0 0 0 0 0,0 0-1 0 0,3-2 1 0 0,3-1-8 0 0,0 1 0 0 0,1 0 1 0 0,-1 0-1 0 0,1 1 0 0 0,-1 0 1 0 0,1 1-1 0 0,0 0 0 0 0,-1 0 0 0 0,1 0 1 0 0,0 1-1 0 0,0 1 0 0 0,0 0 1 0 0,-1 0-1 0 0,1 0 0 0 0,0 1 1 0 0,-1 1-1 0 0,1-1 0 0 0,-1 1 1 0 0,0 1-1 0 0,0-1 0 0 0,0 2 0 0 0,8 4 1 0 0,-13-5-6 0 0,0-1-1 0 0,1 1 1 0 0,-1 0 0 0 0,0 0 0 0 0,-1 0 0 0 0,1 0-1 0 0,3 8 1 0 0,10 15 4 0 0,-15-26-4 0 0,-1 0 1 0 0,1 0-1 0 0,0 0 1 0 0,0 0-1 0 0,0-1 1 0 0,0 1-1 0 0,0 0 1 0 0,0-1 0 0 0,0 1-1 0 0,0 0 1 0 0,1-1-1 0 0,-1 0 1 0 0,0 1-1 0 0,0-1 1 0 0,0 0-1 0 0,0 1 1 0 0,1-1-1 0 0,-1 0 1 0 0,0 0-1 0 0,0 0 1 0 0,1 0-1 0 0,-1 0 1 0 0,0 0 0 0 0,0-1-1 0 0,0 1 1 0 0,1 0-1 0 0,-1 0 1 0 0,0-1-1 0 0,0 1 1 0 0,0-1-1 0 0,2 0 1 0 0,39-27 23 0 0,-18 12-7 0 0,-15 11-13 0 0,-1 0 0 0 0,1 1-1 0 0,0 1 1 0 0,0 0-1 0 0,0 0 1 0 0,0 0-1 0 0,0 1 1 0 0,1 1 0 0 0,-1 0-1 0 0,1 0 1 0 0,-1 0-1 0 0,1 1 1 0 0,-1 1-1 0 0,1 0 1 0 0,-1 0 0 0 0,1 1-1 0 0,-1 0 1 0 0,0 0-1 0 0,1 1 1 0 0,-2 1 0 0 0,12 4-1 0 0,-18-7 13 0 0,1 0-1 0 0,0-1 1 0 0,-1 1 0 0 0,1-1-1 0 0,-1 0 1 0 0,1 0-1 0 0,0 0 1 0 0,-1 0 0 0 0,1-1-1 0 0,0 1 1 0 0,-1-1 0 0 0,1 1-1 0 0,-1-1 1 0 0,1 0-1 0 0,-1 0 1 0 0,1 0 0 0 0,3-3-1 0 0,44-27 84 0 0,-44 27-116 0 0,3-3 23 0 0,-1 2 1 0 0,1-1-1 0 0,1 2 0 0 0,-1-1 1 0 0,1 1-1 0 0,0 0 0 0 0,12-2 1 0 0,-19 5-8 0 0,-1 0 1 0 0,1 1 0 0 0,-1 0-1 0 0,1 0 1 0 0,0-1 0 0 0,-1 2 0 0 0,1-1-1 0 0,-1 0 1 0 0,1 0 0 0 0,-1 1-1 0 0,1-1 1 0 0,-1 1 0 0 0,1 0-1 0 0,-1 0 1 0 0,0 0 0 0 0,1 0 0 0 0,-1 0-1 0 0,0 0 1 0 0,0 1 0 0 0,0-1-1 0 0,0 1 1 0 0,0-1 0 0 0,0 1-1 0 0,0 0 1 0 0,0 0 0 0 0,-1 0 0 0 0,1 0-1 0 0,-1 0 1 0 0,1 0 0 0 0,-1 0-1 0 0,0 1 1 0 0,0-1 0 0 0,0 0-1 0 0,0 1 1 0 0,0 2 0 0 0,0-4 8 0 0,-1 0 0 0 0,0 0 0 0 0,0 0 0 0 0,0 0 0 0 0,0 0 0 0 0,1 0 0 0 0,-1 0 1 0 0,-1 0-1 0 0,1 0 0 0 0,0 0 0 0 0,0 0 0 0 0,0 0 0 0 0,0-1 0 0 0,-1 1 0 0 0,1 0 0 0 0,0 0 0 0 0,-1 0 0 0 0,1 0 0 0 0,-1 0 0 0 0,1 0 1 0 0,-1-1-1 0 0,1 1 0 0 0,-1 0 0 0 0,0 0 0 0 0,1-1 0 0 0,-1 1 0 0 0,0 0 0 0 0,0-1 0 0 0,1 1 0 0 0,-1-1 0 0 0,0 1 0 0 0,0-1 0 0 0,0 1 1 0 0,0-1-1 0 0,0 1 0 0 0,0-1 0 0 0,0 0 0 0 0,0 0 0 0 0,0 0 0 0 0,0 1 0 0 0,0-1 0 0 0,-1 0 0 0 0,-22-1-826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628E9-C64C-47D3-B92A-E0CBB0504B8A}" type="datetimeFigureOut">
              <a:t>2025-03-13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38CA7-A6C1-4BD3-887D-3DCF267BE4F7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. </a:t>
            </a:r>
          </a:p>
          <a:p>
            <a:r>
              <a:rPr lang="en-US" altLang="ko-KR"/>
              <a:t>1</a:t>
            </a:r>
            <a:r>
              <a:rPr lang="ko-KR" altLang="en-US"/>
              <a:t>팀 발표 시작하겠습니다</a:t>
            </a:r>
            <a:r>
              <a:rPr lang="en-US" altLang="ko-KR"/>
              <a:t>.</a:t>
            </a:r>
          </a:p>
          <a:p>
            <a:r>
              <a:rPr lang="ko-KR" altLang="en-US"/>
              <a:t>이번 랩세미나를 위하여 </a:t>
            </a:r>
            <a:r>
              <a:rPr lang="en-US" altLang="ko-KR"/>
              <a:t>1</a:t>
            </a:r>
            <a:r>
              <a:rPr lang="ko-KR" altLang="en-US"/>
              <a:t>팀에서 선정한 논문은 </a:t>
            </a:r>
            <a:r>
              <a:rPr lang="en-US" altLang="ko-KR"/>
              <a:t>Densely Connected Convolution Networks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r>
              <a:rPr lang="ko-KR" altLang="en-US"/>
              <a:t>해당 논문은 컴퓨터 비전 및 딥러닝 분야에서 가장 많이 인용된 논문 중 하나이며</a:t>
            </a:r>
            <a:r>
              <a:rPr lang="en-US" altLang="ko-KR"/>
              <a:t>, </a:t>
            </a:r>
            <a:r>
              <a:rPr lang="ko-KR" altLang="en-US"/>
              <a:t>영향력 있는 연구로 평가받고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15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buNone/>
            </a:pPr>
            <a:r>
              <a:rPr lang="ko-KR" altLang="en-US" sz="1800" b="1">
                <a:effectLst/>
                <a:ea typeface="D2Coding" panose="020B0609020101020101" pitchFamily="49" charset="-127"/>
              </a:rPr>
              <a:t>이에 대한 근거로 실험 자료를 분석하겠습니다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.</a:t>
            </a:r>
          </a:p>
          <a:p>
            <a:pPr marL="0" marR="0">
              <a:buNone/>
            </a:pPr>
            <a:r>
              <a:rPr lang="ko-KR" altLang="en-US" sz="1800" b="1">
                <a:effectLst/>
                <a:ea typeface="D2Coding" panose="020B0609020101020101" pitchFamily="49" charset="-127"/>
              </a:rPr>
              <a:t>우선 표기 먼저 정리하겠습니다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.</a:t>
            </a:r>
          </a:p>
          <a:p>
            <a:pPr marL="0" marR="0">
              <a:buNone/>
            </a:pPr>
            <a:endParaRPr lang="en-US" altLang="ko-KR" sz="1800" b="1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1800" b="1">
                <a:effectLst/>
                <a:ea typeface="D2Coding" panose="020B0609020101020101" pitchFamily="49" charset="-127"/>
              </a:rPr>
              <a:t>정확도(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Accuracy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).</a:t>
            </a:r>
            <a:endParaRPr lang="en-US" altLang="ko-KR" sz="1800" b="1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en-US" sz="1800" b="1">
                <a:effectLst/>
                <a:ea typeface="D2Coding" panose="020B0609020101020101" pitchFamily="49" charset="-127"/>
              </a:rPr>
              <a:t>우선 정확도 측면에서 보겠습니다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1800" b="1" err="1">
                <a:effectLst/>
                <a:ea typeface="D2Coding" panose="020B0609020101020101" pitchFamily="49" charset="-127"/>
              </a:rPr>
              <a:t>L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=190과 k=40을 갖는 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DenseNet-BC는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CIFAR 데이터셋 전반에서 기존 모델보다 일관되게 더 나은 성능을 보입니다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.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</a:t>
            </a:r>
            <a:endParaRPr lang="en-US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en-US" sz="1800">
                <a:effectLst/>
                <a:ea typeface="D2Coding" panose="020B0609020101020101" pitchFamily="49" charset="-127"/>
              </a:rPr>
              <a:t>특히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C10 및 C100(데이터 증강 없이)에서의 결</a:t>
            </a:r>
            <a:r>
              <a:rPr lang="ko-KR" altLang="en-US" sz="1800">
                <a:effectLst/>
                <a:ea typeface="D2Coding" panose="020B0609020101020101" pitchFamily="49" charset="-127"/>
              </a:rPr>
              <a:t>과가 가장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인상적</a:t>
            </a:r>
            <a:r>
              <a:rPr lang="ko-KR" altLang="en-US" sz="1800">
                <a:effectLst/>
                <a:ea typeface="D2Coding" panose="020B0609020101020101" pitchFamily="49" charset="-127"/>
              </a:rPr>
              <a:t>입니다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.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</a:t>
            </a:r>
            <a:endParaRPr lang="en-US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en-US" altLang="ko-KR" sz="1800" err="1">
                <a:effectLst/>
                <a:ea typeface="D2Coding" panose="020B0609020101020101" pitchFamily="49" charset="-127"/>
              </a:rPr>
              <a:t>DensNet</a:t>
            </a:r>
            <a:r>
              <a:rPr lang="ko-KR" altLang="en-US" sz="1800">
                <a:effectLst/>
                <a:ea typeface="D2Coding" panose="020B0609020101020101" pitchFamily="49" charset="-127"/>
              </a:rPr>
              <a:t>을 제외한 가장 낮은 오류율을 기록하는 </a:t>
            </a:r>
            <a:r>
              <a:rPr lang="en-US" altLang="ko-KR" sz="1800" err="1">
                <a:effectLst/>
                <a:ea typeface="D2Coding" panose="020B0609020101020101" pitchFamily="49" charset="-127"/>
              </a:rPr>
              <a:t>FractalNet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with Dropout/Drop-path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보다 약 30% 더 낮은 오류율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을 보입니다.</a:t>
            </a:r>
          </a:p>
          <a:p>
            <a:pPr marL="0" marR="0">
              <a:buNone/>
            </a:pPr>
            <a:r>
              <a:rPr lang="ko-KR" altLang="en-US" sz="1800">
                <a:effectLst/>
                <a:ea typeface="D2Coding" panose="020B0609020101020101" pitchFamily="49" charset="-127"/>
              </a:rPr>
              <a:t>또한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,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SVHN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데이터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셋에서는 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L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=100,k=24인 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DenseNet이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기존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모델들의 최고 성능을 능가하였습니다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1800">
                <a:effectLst/>
                <a:ea typeface="D2Coding" panose="020B0609020101020101" pitchFamily="49" charset="-127"/>
              </a:rPr>
              <a:t> </a:t>
            </a:r>
          </a:p>
          <a:p>
            <a:pPr marL="0" marR="0">
              <a:buNone/>
            </a:pPr>
            <a:r>
              <a:rPr lang="ko-KR" altLang="ko-KR" sz="1800" b="1">
                <a:effectLst/>
                <a:ea typeface="D2Coding" panose="020B0609020101020101" pitchFamily="49" charset="-127"/>
              </a:rPr>
              <a:t>용량(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Capacity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).</a:t>
            </a:r>
            <a:endParaRPr lang="en-US" altLang="ko-KR" sz="1800" b="1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en-US" sz="1800" b="1">
                <a:effectLst/>
                <a:ea typeface="D2Coding" panose="020B0609020101020101" pitchFamily="49" charset="-127"/>
              </a:rPr>
              <a:t>다음으로 용량 측면에서 보겠습니다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1800" b="1" err="1">
                <a:effectLst/>
                <a:ea typeface="D2Coding" panose="020B0609020101020101" pitchFamily="49" charset="-127"/>
              </a:rPr>
              <a:t>DenseNet의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성능은 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L과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k가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증가함에 따라 일반적으로 향상되는 경향을 보입니다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1800">
                <a:effectLst/>
                <a:ea typeface="D2Coding" panose="020B0609020101020101" pitchFamily="49" charset="-127"/>
              </a:rPr>
              <a:t>이는 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모델 용량(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model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capacity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)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이 증가하기 때문으로 해석됩니다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/>
            <a:r>
              <a:rPr lang="ko-KR" altLang="en-US" sz="1800">
                <a:effectLst/>
                <a:ea typeface="D2Coding" panose="020B0609020101020101" pitchFamily="49" charset="-127"/>
              </a:rPr>
              <a:t>해당 표를 확인하시면 대부분의 경우에서 성능이 향상됩니다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.</a:t>
            </a:r>
          </a:p>
          <a:p>
            <a:pPr marL="0" marR="0"/>
            <a:r>
              <a:rPr lang="ko-KR" altLang="en-US" sz="4000"/>
              <a:t>이 결과는 </a:t>
            </a:r>
            <a:r>
              <a:rPr lang="en-US" altLang="ko-KR" sz="4000" err="1"/>
              <a:t>DenseNet</a:t>
            </a:r>
            <a:r>
              <a:rPr lang="ko-KR" altLang="en-US" sz="4000"/>
              <a:t>이 더 깊고 큰 모델에서도 효과적으로 학습하여 강력한 표현력을 가질 수 있음을 보여줍니다</a:t>
            </a:r>
            <a:r>
              <a:rPr lang="en-US" altLang="ko-KR" sz="4000"/>
              <a:t>.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020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29A1D-28DE-841D-DAF2-50F294275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E9B34-AFC0-C66C-90D5-01A0991C37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CE21FD-79B8-8CF4-7875-19CECF8AB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buNone/>
            </a:pPr>
            <a:r>
              <a:rPr lang="ko-KR" altLang="ko-KR" sz="1800" b="1">
                <a:effectLst/>
                <a:ea typeface="D2Coding" panose="020B0609020101020101" pitchFamily="49" charset="-127"/>
              </a:rPr>
              <a:t>파라미터 효율성(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Parameter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Efficiency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).</a:t>
            </a:r>
            <a:endParaRPr lang="en-US" altLang="ko-KR" sz="1800" b="1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en-US" sz="1800" b="1">
                <a:effectLst/>
                <a:ea typeface="D2Coding" panose="020B0609020101020101" pitchFamily="49" charset="-127"/>
              </a:rPr>
              <a:t>다음으로 파라미터 효율성 측면에서 보겠습니다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1800" err="1">
                <a:effectLst/>
                <a:ea typeface="D2Coding" panose="020B0609020101020101" pitchFamily="49" charset="-127"/>
              </a:rPr>
              <a:t>DenseNet</a:t>
            </a:r>
            <a:r>
              <a:rPr lang="ko-KR" altLang="en-US" sz="1800" err="1">
                <a:effectLst/>
                <a:ea typeface="D2Coding" panose="020B0609020101020101" pitchFamily="49" charset="-127"/>
              </a:rPr>
              <a:t>은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다른 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en-US" sz="1800">
                <a:effectLst/>
                <a:ea typeface="D2Coding" panose="020B0609020101020101" pitchFamily="49" charset="-127"/>
              </a:rPr>
              <a:t>모델들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(특히 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ResNet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)보다 파라미터를 더 효율적으로 활용함을 보여줍니다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en-US" sz="1800">
                <a:effectLst/>
                <a:ea typeface="D2Coding" panose="020B0609020101020101" pitchFamily="49" charset="-127"/>
              </a:rPr>
              <a:t>특히 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DenseNet-BC가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 파라미터 효율성이 뛰어</a:t>
            </a:r>
            <a:r>
              <a:rPr lang="ko-KR" altLang="en-US" sz="1800">
                <a:effectLst/>
                <a:ea typeface="D2Coding" panose="020B0609020101020101" pitchFamily="49" charset="-127"/>
              </a:rPr>
              <a:t>납니다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1800">
                <a:effectLst/>
                <a:ea typeface="D2Coding" panose="020B0609020101020101" pitchFamily="49" charset="-127"/>
              </a:rPr>
              <a:t>예를 들어, 250개의 레이어를 가진 모델은 15.3M(1530만 개) 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파라미터만을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사용하지만, 30M(3000만 개) 이상의 파라미터를 가진 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FractalNet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및 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Wide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ResNet보다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일관되게 더 나은 성능을 보입니다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1800">
                <a:effectLst/>
                <a:ea typeface="D2Coding" panose="020B0609020101020101" pitchFamily="49" charset="-127"/>
              </a:rPr>
              <a:t>그림 4는 </a:t>
            </a:r>
            <a:r>
              <a:rPr lang="en-US" altLang="ko-KR" sz="1800" err="1">
                <a:effectLst/>
                <a:ea typeface="D2Coding" panose="020B0609020101020101" pitchFamily="49" charset="-127"/>
              </a:rPr>
              <a:t>DensNet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-BC</a:t>
            </a:r>
            <a:r>
              <a:rPr lang="ko-KR" altLang="en-US" sz="1800">
                <a:effectLst/>
                <a:ea typeface="D2Coding" panose="020B0609020101020101" pitchFamily="49" charset="-127"/>
              </a:rPr>
              <a:t>와 </a:t>
            </a:r>
            <a:r>
              <a:rPr lang="en-US" altLang="ko-KR" sz="1800" err="1">
                <a:effectLst/>
                <a:ea typeface="D2Coding" panose="020B0609020101020101" pitchFamily="49" charset="-127"/>
              </a:rPr>
              <a:t>ResNet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의 C10+에서의 </a:t>
            </a:r>
            <a:r>
              <a:rPr lang="ko-KR" altLang="en-US" sz="1800">
                <a:effectLst/>
                <a:ea typeface="D2Coding" panose="020B0609020101020101" pitchFamily="49" charset="-127"/>
              </a:rPr>
              <a:t>파라미터와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테스트 오류</a:t>
            </a:r>
            <a:r>
              <a:rPr lang="ko-KR" altLang="en-US" sz="1800">
                <a:effectLst/>
                <a:ea typeface="D2Coding" panose="020B0609020101020101" pitchFamily="49" charset="-127"/>
              </a:rPr>
              <a:t>율을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나타냅니다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1800">
                <a:effectLst/>
                <a:ea typeface="D2Coding" panose="020B0609020101020101" pitchFamily="49" charset="-127"/>
              </a:rPr>
              <a:t>모든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구간에서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en-US" altLang="ko-KR" sz="1800" err="1">
                <a:effectLst/>
                <a:ea typeface="D2Coding" panose="020B0609020101020101" pitchFamily="49" charset="-127"/>
              </a:rPr>
              <a:t>DensNet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이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en-US" altLang="ko-KR" sz="1800" err="1">
                <a:effectLst/>
                <a:ea typeface="D2Coding" panose="020B0609020101020101" pitchFamily="49" charset="-127"/>
              </a:rPr>
              <a:t>ResNet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보다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더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적은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파라미터로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더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낮은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오류율을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기록합니다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1800">
                <a:effectLst/>
                <a:ea typeface="D2Coding" panose="020B0609020101020101" pitchFamily="49" charset="-127"/>
              </a:rPr>
              <a:t> </a:t>
            </a:r>
          </a:p>
          <a:p>
            <a:pPr marL="0" marR="0">
              <a:buNone/>
            </a:pPr>
            <a:r>
              <a:rPr lang="ko-KR" altLang="ko-KR" sz="1800" b="1" err="1">
                <a:effectLst/>
                <a:ea typeface="D2Coding" panose="020B0609020101020101" pitchFamily="49" charset="-127"/>
              </a:rPr>
              <a:t>과적합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(</a:t>
            </a:r>
            <a:r>
              <a:rPr lang="ko-KR" altLang="ko-KR" sz="1800" b="1" err="1">
                <a:effectLst/>
                <a:ea typeface="D2Coding" panose="020B0609020101020101" pitchFamily="49" charset="-127"/>
              </a:rPr>
              <a:t>Overfitting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).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ko-KR" sz="1800">
                <a:effectLst/>
                <a:ea typeface="D2Coding" panose="020B0609020101020101" pitchFamily="49" charset="-127"/>
              </a:rPr>
              <a:t>파라미터를 더 효율적으로 사용하는 또 다른 긍정적인 효과는 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DenseNet이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과적합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(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overfitting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)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에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덜 취약한 경향을 보인다는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점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입니다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>
              <a:buNone/>
            </a:pPr>
            <a:r>
              <a:rPr lang="ko-KR" altLang="en-US" sz="1800">
                <a:effectLst/>
                <a:ea typeface="D2Coding" panose="020B0609020101020101" pitchFamily="49" charset="-127"/>
              </a:rPr>
              <a:t>해당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실험에서 과적합이 나타난 유일한 경우는 C10에서 성장률 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k를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12에서 24로 증가시켜 </a:t>
            </a:r>
            <a:r>
              <a:rPr lang="ko-KR" altLang="ko-KR" sz="1800" b="1">
                <a:effectLst/>
                <a:ea typeface="D2Coding" panose="020B0609020101020101" pitchFamily="49" charset="-127"/>
              </a:rPr>
              <a:t>오류율이 5.77%에서 5.83%로 소폭 증가한 경우입니다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  <a:p>
            <a:pPr marL="0" marR="0"/>
            <a:r>
              <a:rPr lang="ko-KR" altLang="en-US" sz="1800">
                <a:effectLst/>
                <a:ea typeface="D2Coding" panose="020B0609020101020101" pitchFamily="49" charset="-127"/>
              </a:rPr>
              <a:t>즉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, </a:t>
            </a:r>
            <a:r>
              <a:rPr lang="ko-KR" altLang="ko-KR" sz="1800" err="1">
                <a:effectLst/>
                <a:ea typeface="D2Coding" panose="020B0609020101020101" pitchFamily="49" charset="-127"/>
              </a:rPr>
              <a:t>DenseNet</a:t>
            </a:r>
            <a:r>
              <a:rPr lang="ko-KR" altLang="en-US" sz="1800" err="1">
                <a:effectLst/>
                <a:ea typeface="D2Coding" panose="020B0609020101020101" pitchFamily="49" charset="-127"/>
              </a:rPr>
              <a:t>은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 이러한 과적</a:t>
            </a:r>
            <a:r>
              <a:rPr lang="ko-KR" altLang="en-US" sz="1800">
                <a:effectLst/>
                <a:ea typeface="D2Coding" panose="020B0609020101020101" pitchFamily="49" charset="-127"/>
              </a:rPr>
              <a:t>합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을 효과적으로 억제하는 것으로 보</a:t>
            </a:r>
            <a:r>
              <a:rPr lang="ko-KR" altLang="en-US" sz="1800">
                <a:effectLst/>
                <a:ea typeface="D2Coding" panose="020B0609020101020101" pitchFamily="49" charset="-127"/>
              </a:rPr>
              <a:t>입니다</a:t>
            </a:r>
            <a:r>
              <a:rPr lang="en-US" altLang="ko-KR" sz="1800">
                <a:effectLst/>
                <a:ea typeface="D2Coding" panose="020B0609020101020101" pitchFamily="49" charset="-127"/>
              </a:rPr>
              <a:t>.</a:t>
            </a:r>
            <a:endParaRPr lang="ko-KR" altLang="ko-KR" sz="1800">
              <a:effectLst/>
              <a:ea typeface="D2Coding" panose="020B0609020101020101" pitchFamily="49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E9B641-8006-370F-D057-05A1623E6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38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8CF68-FE2B-9A63-E4B5-7023DEC35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F8F63F-8A01-1C55-BC50-1F4BF3147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3E9D79-B2C2-3E74-4317-DF78D9B3F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/>
              <a:t>DenseNet</a:t>
            </a:r>
            <a:r>
              <a:rPr lang="ko-KR" altLang="en-US"/>
              <a:t>은 이미지 분류에 강한 모델이기 때문에 이상치 탐지와 관련이 없다고 생각하실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하지만 </a:t>
            </a:r>
            <a:r>
              <a:rPr lang="en-US" altLang="ko-KR"/>
              <a:t>LSTM</a:t>
            </a:r>
            <a:r>
              <a:rPr lang="ko-KR" altLang="en-US"/>
              <a:t>과 </a:t>
            </a:r>
            <a:r>
              <a:rPr lang="en-US" altLang="ko-KR"/>
              <a:t>CNN </a:t>
            </a:r>
            <a:r>
              <a:rPr lang="ko-KR" altLang="en-US"/>
              <a:t>활용한 이상치 탐지를 다루는 논문을 확인하였고</a:t>
            </a:r>
            <a:r>
              <a:rPr lang="en-US" altLang="ko-KR"/>
              <a:t>,</a:t>
            </a:r>
          </a:p>
          <a:p>
            <a:r>
              <a:rPr lang="en-US" altLang="ko-KR"/>
              <a:t>CNN</a:t>
            </a:r>
            <a:r>
              <a:rPr lang="ko-KR" altLang="en-US"/>
              <a:t>으로 </a:t>
            </a:r>
            <a:r>
              <a:rPr lang="en-US" altLang="ko-KR" err="1"/>
              <a:t>DenseNet</a:t>
            </a:r>
            <a:r>
              <a:rPr lang="ko-KR" altLang="en-US"/>
              <a:t>의 적용 가능성을 확인하기 위하여 이번 논문을 리뷰하게 되었습니다</a:t>
            </a:r>
            <a:r>
              <a:rPr lang="en-US" altLang="ko-KR"/>
              <a:t>.</a:t>
            </a:r>
          </a:p>
          <a:p>
            <a:r>
              <a:rPr lang="ko-KR" altLang="en-US"/>
              <a:t>따라서 다음 논문으로는 </a:t>
            </a:r>
            <a:r>
              <a:rPr lang="en-US" altLang="ko-KR"/>
              <a:t>LSTM</a:t>
            </a:r>
            <a:r>
              <a:rPr lang="ko-KR" altLang="en-US"/>
              <a:t>과 </a:t>
            </a:r>
            <a:r>
              <a:rPr lang="en-US" altLang="ko-KR"/>
              <a:t>CNN</a:t>
            </a:r>
            <a:r>
              <a:rPr lang="ko-KR" altLang="en-US"/>
              <a:t>을 활용한 이상치 탐지를 다루도록 하겠습니다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A417F9-772A-6CD7-D4DC-80BD51DA8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96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3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우선 논문 선정 이유에 대하여 먼저 말씀드리겠습니다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>
                <a:ea typeface="맑은 고딕"/>
              </a:rPr>
              <a:t>CNN</a:t>
            </a:r>
            <a:r>
              <a:rPr lang="ko-KR">
                <a:ea typeface="맑은 고딕"/>
              </a:rPr>
              <a:t> 모델들이 발전함에 따라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 다양한 모델들이 등장했습니다</a:t>
            </a:r>
            <a:r>
              <a:rPr lang="en-US" altLang="ko-KR">
                <a:ea typeface="맑은 고딕"/>
              </a:rPr>
              <a:t>.</a:t>
            </a:r>
            <a:r>
              <a:rPr lang="ko-KR">
                <a:ea typeface="맑은 고딕"/>
              </a:rPr>
              <a:t> 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그중 널리 사용되는 </a:t>
            </a:r>
            <a:r>
              <a:rPr lang="en-US" altLang="ko-KR">
                <a:ea typeface="맑은 고딕"/>
              </a:rPr>
              <a:t>CNN </a:t>
            </a:r>
            <a:r>
              <a:rPr lang="ko-KR" altLang="en-US">
                <a:ea typeface="맑은 고딕"/>
              </a:rPr>
              <a:t>모델 중 하나인 </a:t>
            </a:r>
            <a:r>
              <a:rPr lang="en-US" altLang="ko-KR" err="1">
                <a:ea typeface="맑은 고딕"/>
              </a:rPr>
              <a:t>ResNet</a:t>
            </a:r>
            <a:r>
              <a:rPr lang="ko-KR" altLang="en-US">
                <a:ea typeface="맑은 고딕"/>
              </a:rPr>
              <a:t>이 있습니다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err="1">
                <a:ea typeface="맑은 고딕"/>
              </a:rPr>
              <a:t>DenseNet은</a:t>
            </a:r>
            <a:r>
              <a:rPr lang="ko-KR">
                <a:ea typeface="맑은 고딕"/>
              </a:rPr>
              <a:t> 비교적 적은 데이터셋에서도 높은 정확도를 보이며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ResNet</a:t>
            </a:r>
            <a:r>
              <a:rPr lang="ko-KR">
                <a:ea typeface="맑은 고딕"/>
              </a:rPr>
              <a:t>과 비교해 더 효과적인 특징 학습이 가능하다는 장점이 있습니다</a:t>
            </a:r>
            <a:r>
              <a:rPr lang="en-US" altLang="ko-KR">
                <a:ea typeface="맑은 고딕"/>
              </a:rPr>
              <a:t>.</a:t>
            </a:r>
            <a:r>
              <a:rPr lang="ko-KR">
                <a:ea typeface="맑은 고딕"/>
              </a:rPr>
              <a:t> </a:t>
            </a:r>
            <a:endParaRPr lang="en-US" altLang="ko-KR">
              <a:ea typeface="맑은 고딕"/>
            </a:endParaRPr>
          </a:p>
          <a:p>
            <a:r>
              <a:rPr lang="ko-KR">
                <a:ea typeface="맑은 고딕"/>
              </a:rPr>
              <a:t>이러한 특성을 활용하여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 그린버튼 데이터에서 이상치 탐지하는 데 </a:t>
            </a:r>
            <a:r>
              <a:rPr lang="en-US" altLang="ko-KR" err="1">
                <a:ea typeface="맑은 고딕"/>
              </a:rPr>
              <a:t>DenseNet</a:t>
            </a:r>
            <a:r>
              <a:rPr lang="ko-KR">
                <a:ea typeface="맑은 고딕"/>
              </a:rPr>
              <a:t>을 적용해 보면 어떨까 싶어 논문을 선정했습니다.</a:t>
            </a:r>
            <a:endParaRPr lang="en-US" altLang="ko-KR">
              <a:ea typeface="맑은 고딕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52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ko-KR">
                <a:ea typeface="맑은 고딕"/>
              </a:rPr>
              <a:t>CNN</a:t>
            </a:r>
            <a:r>
              <a:rPr lang="ko-KR" altLang="en-US">
                <a:ea typeface="맑은 고딕"/>
              </a:rPr>
              <a:t>에 대하여 짧게 짚고 넘어가겠습니다</a:t>
            </a:r>
            <a:r>
              <a:rPr lang="en-US" altLang="ko-KR">
                <a:ea typeface="맑은 고딕"/>
              </a:rPr>
              <a:t>. </a:t>
            </a:r>
          </a:p>
          <a:p>
            <a:pPr>
              <a:spcBef>
                <a:spcPct val="20000"/>
              </a:spcBef>
            </a:pPr>
            <a:r>
              <a:rPr lang="en-US" altLang="ko-KR">
                <a:ea typeface="맑은 고딕"/>
              </a:rPr>
              <a:t>1989</a:t>
            </a:r>
            <a:r>
              <a:rPr lang="ko-KR" altLang="en-US">
                <a:ea typeface="맑은 고딕"/>
              </a:rPr>
              <a:t>년 </a:t>
            </a:r>
            <a:r>
              <a:rPr lang="en-US" altLang="ko-KR">
                <a:ea typeface="맑은 고딕"/>
              </a:rPr>
              <a:t>CNN</a:t>
            </a:r>
            <a:r>
              <a:rPr lang="ko-KR" altLang="en-US">
                <a:ea typeface="맑은 고딕"/>
              </a:rPr>
              <a:t>의 개념이 등장하고</a:t>
            </a:r>
            <a:r>
              <a:rPr lang="en-US" altLang="ko-KR">
                <a:ea typeface="맑은 고딕"/>
              </a:rPr>
              <a:t>, 1998</a:t>
            </a:r>
            <a:r>
              <a:rPr lang="ko-KR" altLang="en-US">
                <a:ea typeface="맑은 고딕"/>
              </a:rPr>
              <a:t>년 </a:t>
            </a:r>
            <a:r>
              <a:rPr lang="en-US" altLang="ko-KR">
                <a:ea typeface="맑은 고딕"/>
              </a:rPr>
              <a:t>5</a:t>
            </a:r>
            <a:r>
              <a:rPr lang="ko-KR" altLang="en-US">
                <a:ea typeface="맑은 고딕"/>
              </a:rPr>
              <a:t>개의 레이어로 구성된 </a:t>
            </a:r>
            <a:r>
              <a:rPr lang="en-US" altLang="ko-KR">
                <a:ea typeface="맑은 고딕"/>
              </a:rPr>
              <a:t>LeNet-5</a:t>
            </a:r>
            <a:r>
              <a:rPr lang="ko-KR" altLang="en-US">
                <a:ea typeface="맑은 고딕"/>
              </a:rPr>
              <a:t>가 등장하였습니다</a:t>
            </a:r>
            <a:r>
              <a:rPr lang="en-US" altLang="ko-KR">
                <a:ea typeface="맑은 고딕"/>
              </a:rPr>
              <a:t>.</a:t>
            </a:r>
          </a:p>
          <a:p>
            <a:pPr>
              <a:spcBef>
                <a:spcPct val="20000"/>
              </a:spcBef>
            </a:pPr>
            <a:r>
              <a:rPr lang="ko-KR" altLang="en-US">
                <a:ea typeface="맑은 고딕"/>
              </a:rPr>
              <a:t>이후 </a:t>
            </a:r>
            <a:r>
              <a:rPr lang="en-US" altLang="ko-KR">
                <a:ea typeface="맑은 고딕"/>
              </a:rPr>
              <a:t>2014</a:t>
            </a:r>
            <a:r>
              <a:rPr lang="ko-KR" altLang="en-US">
                <a:ea typeface="맑은 고딕"/>
              </a:rPr>
              <a:t>년 </a:t>
            </a:r>
            <a:r>
              <a:rPr lang="en-US" altLang="ko-KR">
                <a:ea typeface="맑은 고딕"/>
              </a:rPr>
              <a:t>19</a:t>
            </a:r>
            <a:r>
              <a:rPr lang="ko-KR" altLang="en-US">
                <a:ea typeface="맑은 고딕"/>
              </a:rPr>
              <a:t>개의 레이어로 구성된 </a:t>
            </a:r>
            <a:r>
              <a:rPr lang="en-US" altLang="ko-KR">
                <a:ea typeface="맑은 고딕"/>
              </a:rPr>
              <a:t>VGG</a:t>
            </a:r>
            <a:r>
              <a:rPr lang="ko-KR" altLang="en-US">
                <a:ea typeface="맑은 고딕"/>
              </a:rPr>
              <a:t>가 등장하고</a:t>
            </a:r>
            <a:r>
              <a:rPr lang="en-US" altLang="ko-KR">
                <a:ea typeface="맑은 고딕"/>
              </a:rPr>
              <a:t>, 100</a:t>
            </a:r>
            <a:r>
              <a:rPr lang="ko-KR" altLang="en-US">
                <a:ea typeface="맑은 고딕"/>
              </a:rPr>
              <a:t>개 이상의 레이어로 구성된 </a:t>
            </a:r>
            <a:r>
              <a:rPr lang="en-US" altLang="ko-KR" err="1">
                <a:ea typeface="맑은 고딕"/>
              </a:rPr>
              <a:t>ResNet</a:t>
            </a:r>
            <a:r>
              <a:rPr lang="ko-KR" altLang="en-US">
                <a:ea typeface="맑은 고딕"/>
              </a:rPr>
              <a:t>이 등장하였습니다</a:t>
            </a:r>
            <a:r>
              <a:rPr lang="en-US" altLang="ko-KR">
                <a:ea typeface="맑은 고딕"/>
              </a:rPr>
              <a:t>.</a:t>
            </a:r>
          </a:p>
          <a:p>
            <a:pPr>
              <a:spcBef>
                <a:spcPct val="20000"/>
              </a:spcBef>
            </a:pPr>
            <a:r>
              <a:rPr lang="ko-KR" err="1">
                <a:ea typeface="맑은 고딕"/>
              </a:rPr>
              <a:t>CNN은</a:t>
            </a:r>
            <a:r>
              <a:rPr lang="ko-KR">
                <a:ea typeface="맑은 고딕"/>
              </a:rPr>
              <a:t> 20년 이상 전</a:t>
            </a:r>
            <a:r>
              <a:rPr lang="ko-KR" altLang="en-US">
                <a:ea typeface="맑은 고딕"/>
              </a:rPr>
              <a:t>부터</a:t>
            </a:r>
            <a:r>
              <a:rPr lang="ko-KR">
                <a:ea typeface="맑은 고딕"/>
              </a:rPr>
              <a:t> 도입되었지만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 최근에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와서야</a:t>
            </a:r>
            <a:r>
              <a:rPr lang="ko-KR">
                <a:ea typeface="맑은 고딕"/>
              </a:rPr>
              <a:t> </a:t>
            </a:r>
            <a:r>
              <a:rPr lang="ko-KR" b="1">
                <a:ea typeface="맑은 고딕"/>
              </a:rPr>
              <a:t>컴퓨터 하드웨어 및 네트워크 구조의 발전</a:t>
            </a:r>
            <a:r>
              <a:rPr lang="ko-KR">
                <a:ea typeface="맑은 고딕"/>
              </a:rPr>
              <a:t>으로 인해 </a:t>
            </a:r>
            <a:r>
              <a:rPr lang="ko-KR" b="1">
                <a:ea typeface="맑은 고딕"/>
              </a:rPr>
              <a:t>진정한 의미의 깊은 </a:t>
            </a:r>
            <a:r>
              <a:rPr lang="ko-KR" b="1" err="1">
                <a:ea typeface="맑은 고딕"/>
              </a:rPr>
              <a:t>CNN</a:t>
            </a:r>
            <a:r>
              <a:rPr lang="ko-KR" err="1">
                <a:ea typeface="맑은 고딕"/>
              </a:rPr>
              <a:t>이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가능해졌습니다</a:t>
            </a:r>
            <a:r>
              <a:rPr 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019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atin typeface="Calibri"/>
                <a:ea typeface="Calibri"/>
                <a:cs typeface="Calibri"/>
              </a:rPr>
              <a:t># </a:t>
            </a:r>
            <a:r>
              <a:rPr lang="ko-KR" altLang="en-US" err="1">
                <a:latin typeface="Calibri"/>
                <a:ea typeface="Calibri"/>
                <a:cs typeface="Calibri"/>
              </a:rPr>
              <a:t>그래디언트</a:t>
            </a:r>
            <a:r>
              <a:rPr lang="ko-KR" altLang="en-US">
                <a:latin typeface="Calibri"/>
                <a:ea typeface="Calibri"/>
                <a:cs typeface="Calibri"/>
              </a:rPr>
              <a:t> 소실 문제 공부</a:t>
            </a:r>
            <a:endParaRPr lang="en-US" altLang="ko-KR">
              <a:latin typeface="Calibri"/>
              <a:ea typeface="Calibri"/>
              <a:cs typeface="Calibri"/>
            </a:endParaRPr>
          </a:p>
          <a:p>
            <a:pPr>
              <a:spcBef>
                <a:spcPct val="20000"/>
              </a:spcBef>
            </a:pPr>
            <a:endParaRPr lang="ko-KR">
              <a:ea typeface="맑은 고딕"/>
            </a:endParaRPr>
          </a:p>
          <a:p>
            <a:pPr>
              <a:spcBef>
                <a:spcPct val="20000"/>
              </a:spcBef>
            </a:pPr>
            <a:r>
              <a:rPr lang="ko-KR" altLang="en-US">
                <a:ea typeface="맑은 고딕"/>
              </a:rPr>
              <a:t>하지만 </a:t>
            </a:r>
            <a:r>
              <a:rPr lang="ko-KR" err="1">
                <a:ea typeface="맑은 고딕"/>
              </a:rPr>
              <a:t>CNN</a:t>
            </a:r>
            <a:r>
              <a:rPr lang="ko-KR" altLang="en-US" err="1">
                <a:ea typeface="맑은 고딕"/>
              </a:rPr>
              <a:t>의</a:t>
            </a:r>
            <a:r>
              <a:rPr lang="ko-KR" altLang="en-US">
                <a:ea typeface="맑은 고딕"/>
              </a:rPr>
              <a:t> 층이</a:t>
            </a:r>
            <a:r>
              <a:rPr lang="ko-KR">
                <a:ea typeface="맑은 고딕"/>
              </a:rPr>
              <a:t> 점점 깊어짐에 따라 새로운 문제가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발생하였습</a:t>
            </a:r>
            <a:r>
              <a:rPr lang="ko-KR">
                <a:ea typeface="맑은 고딕"/>
              </a:rPr>
              <a:t>니다. </a:t>
            </a:r>
            <a:endParaRPr lang="en-US" altLang="ko-KR">
              <a:ea typeface="맑은 고딕"/>
            </a:endParaRPr>
          </a:p>
          <a:p>
            <a:pPr>
              <a:spcBef>
                <a:spcPct val="20000"/>
              </a:spcBef>
            </a:pPr>
            <a:r>
              <a:rPr lang="ko-KR" b="1">
                <a:ea typeface="맑은 고딕"/>
              </a:rPr>
              <a:t>입력 정보 또는 </a:t>
            </a:r>
            <a:r>
              <a:rPr lang="ko-KR" b="1" err="1">
                <a:ea typeface="맑은 고딕"/>
              </a:rPr>
              <a:t>그래디언트</a:t>
            </a:r>
            <a:r>
              <a:rPr lang="ko-KR" b="1">
                <a:ea typeface="맑은 고딕"/>
              </a:rPr>
              <a:t>(</a:t>
            </a:r>
            <a:r>
              <a:rPr lang="ko-KR" b="1" err="1">
                <a:ea typeface="맑은 고딕"/>
              </a:rPr>
              <a:t>gradient</a:t>
            </a:r>
            <a:r>
              <a:rPr lang="ko-KR" b="1">
                <a:ea typeface="맑은 고딕"/>
              </a:rPr>
              <a:t>)가 여러 층을 통과하는 동안 점차 </a:t>
            </a:r>
            <a:r>
              <a:rPr lang="ko-KR" b="1" err="1">
                <a:ea typeface="맑은 고딕"/>
              </a:rPr>
              <a:t>희미해져</a:t>
            </a:r>
            <a:r>
              <a:rPr lang="ko-KR" b="1">
                <a:ea typeface="맑은 고딕"/>
              </a:rPr>
              <a:t>, 네트워크의 끝 지점에 도달할 때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 err="1">
                <a:ea typeface="맑은 고딕"/>
              </a:rPr>
              <a:t>그래디언가트</a:t>
            </a:r>
            <a:r>
              <a:rPr lang="ko-KR" b="1">
                <a:ea typeface="맑은 고딕"/>
              </a:rPr>
              <a:t> 소실되는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현상이 나타났습니다</a:t>
            </a:r>
            <a:r>
              <a:rPr lang="en-US" altLang="ko-KR" b="1">
                <a:ea typeface="맑은 고딕"/>
              </a:rPr>
              <a:t>.</a:t>
            </a:r>
            <a:r>
              <a:rPr lang="ko-KR">
                <a:ea typeface="맑은 고딕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316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ko-KR" altLang="en-US">
                <a:ea typeface="맑은 고딕"/>
              </a:rPr>
              <a:t>이러한 문제점들을 보완한 기존 모델 및 기법들을 간략하게 설명하겠습니다</a:t>
            </a:r>
            <a:r>
              <a:rPr lang="en-US" altLang="ko-KR">
                <a:ea typeface="맑은 고딕"/>
              </a:rPr>
              <a:t>. </a:t>
            </a:r>
          </a:p>
          <a:p>
            <a:pPr>
              <a:spcBef>
                <a:spcPct val="20000"/>
              </a:spcBef>
            </a:pPr>
            <a:r>
              <a:rPr lang="en-US" altLang="ko-KR" b="1" err="1">
                <a:ea typeface="맑은 고딕"/>
              </a:rPr>
              <a:t>ResNet</a:t>
            </a:r>
            <a:r>
              <a:rPr lang="ko-KR" altLang="en-US" b="1">
                <a:ea typeface="맑은 고딕"/>
              </a:rPr>
              <a:t>은 </a:t>
            </a:r>
            <a:r>
              <a:rPr lang="ko-KR" b="1" err="1">
                <a:ea typeface="맑은 고딕"/>
              </a:rPr>
              <a:t>항등</a:t>
            </a:r>
            <a:r>
              <a:rPr lang="en-US" altLang="ko-KR" b="1">
                <a:ea typeface="맑은 고딕"/>
              </a:rPr>
              <a:t>(identity)</a:t>
            </a:r>
            <a:r>
              <a:rPr lang="ko-KR" b="1">
                <a:ea typeface="맑은 고딕"/>
              </a:rPr>
              <a:t> 연결을 추가적으로 활용</a:t>
            </a:r>
            <a:r>
              <a:rPr lang="ko-KR">
                <a:ea typeface="맑은 고딕"/>
              </a:rPr>
              <a:t>하여 정보 보존을 명시적으로 처리</a:t>
            </a:r>
            <a:r>
              <a:rPr lang="ko-KR" altLang="en-US">
                <a:ea typeface="맑은 고딕"/>
              </a:rPr>
              <a:t>하였습니다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pPr marL="0" indent="0">
              <a:spcBef>
                <a:spcPct val="20000"/>
              </a:spcBef>
              <a:buFont typeface="Arial,Sans-Serif"/>
              <a:buNone/>
            </a:pPr>
            <a:r>
              <a:rPr lang="en-US" altLang="ko-KR" b="1">
                <a:ea typeface="맑은 고딕"/>
              </a:rPr>
              <a:t>Stochastic</a:t>
            </a:r>
            <a:r>
              <a:rPr lang="ko-KR" b="1">
                <a:ea typeface="맑은 고딕"/>
              </a:rPr>
              <a:t> </a:t>
            </a:r>
            <a:r>
              <a:rPr lang="en-US" altLang="ko-KR" b="1">
                <a:ea typeface="맑은 고딕"/>
              </a:rPr>
              <a:t>Depth</a:t>
            </a:r>
            <a:r>
              <a:rPr lang="ko-KR" b="1">
                <a:ea typeface="맑은 고딕"/>
              </a:rPr>
              <a:t> </a:t>
            </a:r>
            <a:r>
              <a:rPr lang="ko-KR">
                <a:ea typeface="맑은 고딕"/>
              </a:rPr>
              <a:t>기법은 학습 과정에서 </a:t>
            </a:r>
            <a:r>
              <a:rPr lang="ko-KR" altLang="en-US">
                <a:ea typeface="맑은 고딕"/>
              </a:rPr>
              <a:t>일</a:t>
            </a:r>
            <a:r>
              <a:rPr lang="ko-KR" altLang="en-US" sz="1200" b="1" i="0" u="none" strike="noStrike">
                <a:solidFill>
                  <a:srgbClr val="000000"/>
                </a:solidFill>
                <a:latin typeface="+mn-ea"/>
                <a:ea typeface="+mn-ea"/>
              </a:rPr>
              <a:t>부 레이어를 무작위로 제거하여 깊이를 동적으로 단축하였습니다</a:t>
            </a:r>
            <a:r>
              <a:rPr lang="en-US" altLang="ko-KR" sz="1200" b="1" i="0" u="none" strike="noStrike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marL="0" indent="0">
              <a:spcBef>
                <a:spcPct val="20000"/>
              </a:spcBef>
              <a:buFont typeface="Arial,Sans-Serif"/>
              <a:buNone/>
            </a:pPr>
            <a:r>
              <a:rPr lang="ko-KR" altLang="en-US" sz="1200" b="1" i="0" u="none" strike="noStrike">
                <a:solidFill>
                  <a:srgbClr val="000000"/>
                </a:solidFill>
                <a:latin typeface="+mn-ea"/>
                <a:ea typeface="+mn-ea"/>
              </a:rPr>
              <a:t>그리하여 </a:t>
            </a:r>
            <a:r>
              <a:rPr lang="ko-KR" altLang="en-US" err="1">
                <a:ea typeface="맑은 고딕"/>
              </a:rPr>
              <a:t>그래디언트</a:t>
            </a:r>
            <a:r>
              <a:rPr lang="ko-KR" altLang="en-US">
                <a:ea typeface="맑은 고딕"/>
              </a:rPr>
              <a:t> 소실을 완화하고 일반화 성능을 향상시키는 기법입니다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pPr marL="0" indent="0">
              <a:spcBef>
                <a:spcPct val="20000"/>
              </a:spcBef>
              <a:buFont typeface="Arial,Sans-Serif"/>
              <a:buNone/>
            </a:pPr>
            <a:r>
              <a:rPr lang="en-US" altLang="ko-KR" err="1">
                <a:ea typeface="맑은 고딕"/>
              </a:rPr>
              <a:t>FractalNet</a:t>
            </a:r>
            <a:r>
              <a:rPr lang="ko-KR">
                <a:ea typeface="맑은 고딕"/>
              </a:rPr>
              <a:t> 은 </a:t>
            </a:r>
            <a:r>
              <a:rPr lang="ko-KR" b="1">
                <a:ea typeface="맑은 고딕"/>
              </a:rPr>
              <a:t>여러 개의 병렬 레이어 시퀀스와 다양한 </a:t>
            </a:r>
            <a:r>
              <a:rPr lang="ko-KR" b="1" err="1">
                <a:ea typeface="맑은 고딕"/>
              </a:rPr>
              <a:t>컨볼루션</a:t>
            </a:r>
            <a:r>
              <a:rPr lang="ko-KR" b="1">
                <a:ea typeface="맑은 고딕"/>
              </a:rPr>
              <a:t> 블록 수를 반복적으로 조합</a:t>
            </a:r>
            <a:r>
              <a:rPr lang="ko-KR">
                <a:ea typeface="맑은 고딕"/>
              </a:rPr>
              <a:t>하여 네트워크의 깊이를 증가시키면서도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 내부적으로 짧은 경로</a:t>
            </a:r>
            <a:r>
              <a:rPr lang="en-US" altLang="ko-KR">
                <a:ea typeface="맑은 고딕"/>
              </a:rPr>
              <a:t>(short</a:t>
            </a:r>
            <a:r>
              <a:rPr lang="ko-KR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paths)</a:t>
            </a:r>
            <a:r>
              <a:rPr lang="ko-KR">
                <a:ea typeface="맑은 고딕"/>
              </a:rPr>
              <a:t>를 많이 유지할 수 있도록 합니다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pPr>
              <a:spcBef>
                <a:spcPct val="20000"/>
              </a:spcBef>
            </a:pPr>
            <a:r>
              <a:rPr lang="en-US" altLang="ko-KR">
                <a:ea typeface="맑은 고딕"/>
              </a:rPr>
              <a:t>-&gt; </a:t>
            </a:r>
            <a:r>
              <a:rPr lang="ko" altLang="en-US">
                <a:ea typeface="맑은 고딕"/>
              </a:rPr>
              <a:t>공통점</a:t>
            </a:r>
            <a:r>
              <a:rPr lang="en-US" altLang="ko-KR">
                <a:ea typeface="맑은 고딕"/>
              </a:rPr>
              <a:t> : </a:t>
            </a:r>
            <a:r>
              <a:rPr lang="ko" altLang="en-US">
                <a:ea typeface="맑은 고딕"/>
              </a:rPr>
              <a:t>이러한 방식들은 </a:t>
            </a:r>
            <a:r>
              <a:rPr lang="ko" altLang="en-US" b="1">
                <a:ea typeface="맑은 고딕"/>
              </a:rPr>
              <a:t>네트워크 구조 및 학습 방법은 다를 수 있지만</a:t>
            </a:r>
            <a:r>
              <a:rPr lang="en-US" altLang="ko-KR" b="1">
                <a:ea typeface="맑은 고딕"/>
              </a:rPr>
              <a:t>,</a:t>
            </a:r>
            <a:r>
              <a:rPr lang="ko" altLang="en-US" b="1">
                <a:ea typeface="맑은 고딕"/>
              </a:rPr>
              <a:t> 공통적으로 </a:t>
            </a:r>
            <a:r>
              <a:rPr lang="en-US" altLang="ko-KR" b="1">
                <a:ea typeface="맑은 고딕"/>
              </a:rPr>
              <a:t>"</a:t>
            </a:r>
            <a:r>
              <a:rPr lang="ko" altLang="en-US" b="1">
                <a:ea typeface="맑은 고딕"/>
              </a:rPr>
              <a:t>초기 레이어에서 후반부 레이어까지 짧은 경로</a:t>
            </a:r>
            <a:r>
              <a:rPr lang="en-US" altLang="ko-KR" b="1">
                <a:ea typeface="맑은 고딕"/>
              </a:rPr>
              <a:t>(short</a:t>
            </a:r>
            <a:r>
              <a:rPr lang="ko" altLang="en-US" b="1">
                <a:ea typeface="맑은 고딕"/>
              </a:rPr>
              <a:t> </a:t>
            </a:r>
            <a:r>
              <a:rPr lang="en-US" altLang="ko-KR" b="1">
                <a:ea typeface="맑은 고딕"/>
              </a:rPr>
              <a:t>paths)</a:t>
            </a:r>
            <a:r>
              <a:rPr lang="ko" altLang="en-US" b="1">
                <a:ea typeface="맑은 고딕"/>
              </a:rPr>
              <a:t>를 형성</a:t>
            </a:r>
            <a:r>
              <a:rPr lang="en-US" altLang="ko-KR" b="1">
                <a:ea typeface="맑은 고딕"/>
              </a:rPr>
              <a:t>"</a:t>
            </a:r>
            <a:r>
              <a:rPr lang="ko" altLang="en-US" b="1">
                <a:ea typeface="맑은 고딕"/>
              </a:rPr>
              <a:t>한다는 특징</a:t>
            </a:r>
            <a:r>
              <a:rPr lang="ko" altLang="en-US">
                <a:ea typeface="맑은 고딕"/>
              </a:rPr>
              <a:t>을 가지고 있습니다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06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자 그러면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이제 본 주제인 </a:t>
            </a:r>
            <a:r>
              <a:rPr lang="en-US" altLang="ko-KR" err="1">
                <a:ea typeface="맑은 고딕"/>
              </a:rPr>
              <a:t>DensNet</a:t>
            </a:r>
            <a:r>
              <a:rPr lang="ko-KR" altLang="en-US">
                <a:ea typeface="맑은 고딕"/>
              </a:rPr>
              <a:t>에 대하여 알아보겠습니다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DensNet</a:t>
            </a:r>
            <a:r>
              <a:rPr lang="ko-KR" altLang="en-US">
                <a:ea typeface="맑은 고딕"/>
              </a:rPr>
              <a:t>의 구조를 알기 위해서는 </a:t>
            </a:r>
            <a:r>
              <a:rPr lang="en-US" altLang="ko-KR" err="1">
                <a:ea typeface="맑은 고딕"/>
              </a:rPr>
              <a:t>ResNet</a:t>
            </a:r>
            <a:r>
              <a:rPr lang="ko-KR" altLang="en-US">
                <a:ea typeface="맑은 고딕"/>
              </a:rPr>
              <a:t>을 알 필요가 있어서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비교 형식으로 설명하겠습니다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 err="1">
                <a:ea typeface="맑은 고딕"/>
              </a:rPr>
              <a:t>ResNet</a:t>
            </a:r>
            <a:r>
              <a:rPr lang="ko-KR" altLang="en-US">
                <a:ea typeface="맑은 고딕"/>
              </a:rPr>
              <a:t>의 구조는 이전 레이어의 </a:t>
            </a:r>
            <a:r>
              <a:rPr lang="ko-KR" altLang="en-US" err="1">
                <a:ea typeface="맑은 고딕"/>
              </a:rPr>
              <a:t>출력값이</a:t>
            </a:r>
            <a:r>
              <a:rPr lang="ko-KR" altLang="en-US">
                <a:ea typeface="맑은 고딕"/>
              </a:rPr>
              <a:t> 현재 레이어의 </a:t>
            </a:r>
            <a:r>
              <a:rPr lang="ko-KR" altLang="en-US" err="1">
                <a:ea typeface="맑은 고딕"/>
              </a:rPr>
              <a:t>출력값에</a:t>
            </a:r>
            <a:r>
              <a:rPr lang="ko-KR" altLang="en-US">
                <a:ea typeface="맑은 고딕"/>
              </a:rPr>
              <a:t> 합쳐져서 다음 레이어의 </a:t>
            </a:r>
            <a:r>
              <a:rPr lang="ko-KR" altLang="en-US" err="1">
                <a:ea typeface="맑은 고딕"/>
              </a:rPr>
              <a:t>입력값으로</a:t>
            </a:r>
            <a:r>
              <a:rPr lang="ko-KR" altLang="en-US">
                <a:ea typeface="맑은 고딕"/>
              </a:rPr>
              <a:t> 전달되는 방식 입니다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" err="1">
                <a:ea typeface="맑은 고딕"/>
              </a:rPr>
              <a:t>DensNet</a:t>
            </a:r>
            <a:r>
              <a:rPr lang="ko-KR" altLang="en-US">
                <a:ea typeface="맑은 고딕"/>
              </a:rPr>
              <a:t>의 </a:t>
            </a:r>
            <a:r>
              <a:rPr lang="ko" altLang="en-US">
                <a:ea typeface="맑은 고딕"/>
              </a:rPr>
              <a:t>구조</a:t>
            </a:r>
            <a:r>
              <a:rPr lang="ko-KR" altLang="en-US">
                <a:ea typeface="맑은 고딕"/>
              </a:rPr>
              <a:t>는 </a:t>
            </a:r>
            <a:r>
              <a:rPr lang="en-US" altLang="ko-KR" err="1">
                <a:ea typeface="맑은 고딕"/>
              </a:rPr>
              <a:t>ResNet</a:t>
            </a:r>
            <a:r>
              <a:rPr lang="ko-KR" altLang="en-US">
                <a:ea typeface="맑은 고딕"/>
              </a:rPr>
              <a:t>의 구조와 매우 유사합니다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그러나 단 한가지의 차이점이 존재합니다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차이점은 현재 레이어의 </a:t>
            </a:r>
            <a:r>
              <a:rPr lang="ko-KR" altLang="en-US" err="1">
                <a:ea typeface="맑은 고딕"/>
              </a:rPr>
              <a:t>출력값이</a:t>
            </a:r>
            <a:r>
              <a:rPr lang="ko-KR" altLang="en-US">
                <a:ea typeface="맑은 고딕"/>
              </a:rPr>
              <a:t> 이후 모든 레이어의 </a:t>
            </a:r>
            <a:r>
              <a:rPr lang="ko-KR" altLang="en-US" err="1">
                <a:ea typeface="맑은 고딕"/>
              </a:rPr>
              <a:t>입력값에</a:t>
            </a:r>
            <a:r>
              <a:rPr lang="ko-KR" altLang="en-US">
                <a:ea typeface="맑은 고딕"/>
              </a:rPr>
              <a:t> 영향을 미친다는 것 입니다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매우 사소한 차이이지만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이로 인하여 많은 성능적 차이가 발생합니다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이에 대하여 알아보도록 하겠습니다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40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ea typeface="맑은 고딕"/>
              </a:rPr>
              <a:t>## </a:t>
            </a:r>
            <a:r>
              <a:rPr lang="ko-KR" altLang="en-US">
                <a:ea typeface="맑은 고딕"/>
              </a:rPr>
              <a:t>암묵적인 깊은 감독 공부</a:t>
            </a:r>
            <a:endParaRPr lang="en-US" altLang="ko-KR">
              <a:ea typeface="맑은 고딕"/>
            </a:endParaRPr>
          </a:p>
          <a:p>
            <a:r>
              <a:rPr lang="en-US" altLang="ko-KR" err="1">
                <a:ea typeface="맑은 고딕"/>
              </a:rPr>
              <a:t>DenseNet</a:t>
            </a:r>
            <a:r>
              <a:rPr lang="ko-KR" altLang="en-US">
                <a:ea typeface="맑은 고딕"/>
              </a:rPr>
              <a:t>의 특징 및 장점에 대하여도 말씀드리겠습니다</a:t>
            </a:r>
            <a:r>
              <a:rPr lang="en-US" altLang="ko-KR">
                <a:ea typeface="맑은 고딕"/>
              </a:rPr>
              <a:t>. </a:t>
            </a:r>
          </a:p>
          <a:p>
            <a:r>
              <a:rPr lang="en-US" altLang="ko-KR" err="1">
                <a:ea typeface="맑은 고딕"/>
              </a:rPr>
              <a:t>DenseNet</a:t>
            </a:r>
            <a:r>
              <a:rPr lang="ko-KR">
                <a:ea typeface="맑은 고딕"/>
              </a:rPr>
              <a:t>의 각 레이어는 </a:t>
            </a:r>
            <a:r>
              <a:rPr lang="ko-KR" altLang="en-US">
                <a:ea typeface="맑은 고딕"/>
              </a:rPr>
              <a:t>매우 적은 필터</a:t>
            </a:r>
            <a:r>
              <a:rPr lang="ko-KR">
                <a:ea typeface="맑은 고딕"/>
              </a:rPr>
              <a:t>를 가집니다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r>
              <a:rPr lang="ko-KR">
                <a:ea typeface="맑은 고딕"/>
              </a:rPr>
              <a:t>각 레이어는 소량의 특징 </a:t>
            </a:r>
            <a:r>
              <a:rPr lang="ko-KR" err="1">
                <a:ea typeface="맑은 고딕"/>
              </a:rPr>
              <a:t>맵만</a:t>
            </a:r>
            <a:r>
              <a:rPr lang="ko-KR">
                <a:ea typeface="맑은 고딕"/>
              </a:rPr>
              <a:t> 추가하고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 기존의 특징 </a:t>
            </a:r>
            <a:r>
              <a:rPr lang="ko-KR" err="1">
                <a:ea typeface="맑은 고딕"/>
              </a:rPr>
              <a:t>맵은</a:t>
            </a:r>
            <a:r>
              <a:rPr lang="ko-KR">
                <a:ea typeface="맑은 고딕"/>
              </a:rPr>
              <a:t> 그대로 유지됩니다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r>
              <a:rPr lang="ko-KR"/>
              <a:t>마지막 분류기</a:t>
            </a:r>
            <a:r>
              <a:rPr lang="en-US" altLang="ko-KR"/>
              <a:t>(classifier)</a:t>
            </a:r>
            <a:r>
              <a:rPr lang="ko-KR"/>
              <a:t>는 네트워크 전체에서 누적된 모든 특징 </a:t>
            </a:r>
            <a:r>
              <a:rPr lang="ko-KR" err="1"/>
              <a:t>맵을</a:t>
            </a:r>
            <a:r>
              <a:rPr lang="ko-KR"/>
              <a:t> 기반으로 최종 결정을 수행합니다</a:t>
            </a:r>
            <a:r>
              <a:rPr lang="en-US" altLang="ko-KR"/>
              <a:t>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55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8FCF6-15C8-BF16-8BCF-13BE9393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69FE4E-A921-9365-45CC-35C06D1AA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13D413-3A0E-A978-3419-9ACC5D0E0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장점</a:t>
            </a:r>
            <a:r>
              <a:rPr lang="en-US" altLang="ko-KR"/>
              <a:t> 1 - </a:t>
            </a:r>
            <a:r>
              <a:rPr lang="en-US" altLang="ko-KR" err="1">
                <a:ea typeface="맑은 고딕"/>
              </a:rPr>
              <a:t>DenseNet</a:t>
            </a:r>
            <a:r>
              <a:rPr lang="ko" altLang="en-US">
                <a:ea typeface="맑은 고딕"/>
              </a:rPr>
              <a:t>은 적은 파라미터 수로도 높은 성능을 유지할 수 있</a:t>
            </a:r>
            <a:r>
              <a:rPr lang="ko-KR" altLang="en-US">
                <a:ea typeface="맑은 고딕"/>
              </a:rPr>
              <a:t>습니다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ko-KR"/>
          </a:p>
          <a:p>
            <a:r>
              <a:rPr lang="ko-KR"/>
              <a:t>장점 2 - </a:t>
            </a:r>
            <a:r>
              <a:rPr lang="ko-KR">
                <a:ea typeface="맑은 고딕"/>
              </a:rPr>
              <a:t>각 레이어는 </a:t>
            </a:r>
            <a:r>
              <a:rPr lang="ko-KR" err="1">
                <a:ea typeface="맑은 고딕"/>
              </a:rPr>
              <a:t>그래디언트와</a:t>
            </a:r>
            <a:r>
              <a:rPr lang="ko-KR">
                <a:ea typeface="맑은 고딕"/>
              </a:rPr>
              <a:t> 원본 입력 신호에 직접 접근할 수 있</a:t>
            </a:r>
            <a:r>
              <a:rPr lang="ko-KR" altLang="en-US">
                <a:ea typeface="맑은 고딕"/>
              </a:rPr>
              <a:t>고</a:t>
            </a:r>
            <a:r>
              <a:rPr lang="en-US" altLang="ko-KR">
                <a:ea typeface="맑은 고딕"/>
              </a:rPr>
              <a:t>, </a:t>
            </a:r>
            <a:r>
              <a:rPr lang="ko-KR">
                <a:ea typeface="맑은 고딕"/>
              </a:rPr>
              <a:t>이는 암묵적인 깊은 감독</a:t>
            </a:r>
            <a:r>
              <a:rPr lang="en-US" altLang="ko-KR">
                <a:ea typeface="맑은 고딕"/>
              </a:rPr>
              <a:t>(implicit</a:t>
            </a:r>
            <a:r>
              <a:rPr lang="ko-KR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deep</a:t>
            </a:r>
            <a:r>
              <a:rPr lang="ko-KR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supervision)</a:t>
            </a:r>
            <a:r>
              <a:rPr lang="ko-KR">
                <a:ea typeface="맑은 고딕"/>
              </a:rPr>
              <a:t> 효과를 발생시키며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 보다 깊은 네트워크의 학습을 용이하게 만듭니다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이로 인하여 </a:t>
            </a:r>
            <a:r>
              <a:rPr lang="ko-KR">
                <a:ea typeface="맑은 고딕"/>
              </a:rPr>
              <a:t>네트워크가 깊어져도 </a:t>
            </a:r>
            <a:r>
              <a:rPr lang="ko-KR" err="1">
                <a:ea typeface="맑은 고딕"/>
              </a:rPr>
              <a:t>그래디언트</a:t>
            </a:r>
            <a:r>
              <a:rPr lang="ko-KR">
                <a:ea typeface="맑은 고딕"/>
              </a:rPr>
              <a:t> 소실 문제가 완화되며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 보다 안정적인 학습이 가능합니다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endParaRPr lang="en-US" altLang="ko-KR"/>
          </a:p>
          <a:p>
            <a:r>
              <a:rPr lang="ko-KR" altLang="en-US"/>
              <a:t>장점</a:t>
            </a:r>
            <a:r>
              <a:rPr lang="en-US" altLang="ko-KR"/>
              <a:t> 3 - </a:t>
            </a:r>
            <a:r>
              <a:rPr lang="ko-KR">
                <a:ea typeface="맑은 고딕"/>
              </a:rPr>
              <a:t>또한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DenseNet</a:t>
            </a:r>
            <a:r>
              <a:rPr lang="ko-KR">
                <a:ea typeface="맑은 고딕"/>
              </a:rPr>
              <a:t>의 밀집 연결</a:t>
            </a:r>
            <a:r>
              <a:rPr lang="en-US" altLang="ko-KR">
                <a:ea typeface="맑은 고딕"/>
              </a:rPr>
              <a:t>(dense</a:t>
            </a:r>
            <a:r>
              <a:rPr lang="ko-KR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connections)</a:t>
            </a:r>
            <a:r>
              <a:rPr lang="ko-KR">
                <a:ea typeface="맑은 고딕"/>
              </a:rPr>
              <a:t>은 </a:t>
            </a:r>
            <a:r>
              <a:rPr lang="ko-KR" altLang="en-US"/>
              <a:t>모델이 불필요하게 복잡해지는 것을 방지하고</a:t>
            </a:r>
            <a:r>
              <a:rPr lang="en-US" altLang="ko-KR"/>
              <a:t>, </a:t>
            </a:r>
            <a:r>
              <a:rPr lang="ko-KR" altLang="en-US"/>
              <a:t>더 일반화된 학습을 가능하게 하는 </a:t>
            </a:r>
            <a:r>
              <a:rPr lang="ko-KR">
                <a:ea typeface="맑은 고딕"/>
              </a:rPr>
              <a:t>일종의 정규화</a:t>
            </a:r>
            <a:r>
              <a:rPr lang="en-US" altLang="ko-KR">
                <a:ea typeface="맑은 고딕"/>
              </a:rPr>
              <a:t>(regularization)</a:t>
            </a:r>
            <a:r>
              <a:rPr lang="ko-KR">
                <a:ea typeface="맑은 고딕"/>
              </a:rPr>
              <a:t> 역할을 하며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 작은 크기의 학습 데이터셋에서도 과적합을 줄이는 효과를 가집니다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r>
              <a:rPr lang="ko-KR">
                <a:ea typeface="맑은 고딕"/>
              </a:rPr>
              <a:t>즉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DenseNet</a:t>
            </a:r>
            <a:r>
              <a:rPr lang="ko-KR">
                <a:ea typeface="맑은 고딕"/>
              </a:rPr>
              <a:t>은 데이터셋이 적을 경우에도 강력한 일반화 성능을 보여줄 수 있습니다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EEE80-B0FD-22AA-3AC2-3C84F1C8F6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38CA7-A6C1-4BD3-887D-3DCF267BE4F7}" type="slidenum"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6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4.png"/><Relationship Id="rId18" Type="http://schemas.openxmlformats.org/officeDocument/2006/relationships/customXml" Target="../ink/ink6.xml"/><Relationship Id="rId3" Type="http://schemas.openxmlformats.org/officeDocument/2006/relationships/image" Target="../media/image4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3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customXml" Target="../ink/ink2.xml"/><Relationship Id="rId19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11.xml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customXml" Target="../ink/ink15.xml"/><Relationship Id="rId7" Type="http://schemas.openxmlformats.org/officeDocument/2006/relationships/image" Target="../media/image21.png"/><Relationship Id="rId12" Type="http://schemas.openxmlformats.org/officeDocument/2006/relationships/image" Target="../media/image31.png"/><Relationship Id="rId17" Type="http://schemas.openxmlformats.org/officeDocument/2006/relationships/customXml" Target="../ink/ink13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customXml" Target="../ink/ink10.xml"/><Relationship Id="rId5" Type="http://schemas.openxmlformats.org/officeDocument/2006/relationships/image" Target="../media/image5.png"/><Relationship Id="rId15" Type="http://schemas.openxmlformats.org/officeDocument/2006/relationships/customXml" Target="../ink/ink12.xml"/><Relationship Id="rId10" Type="http://schemas.openxmlformats.org/officeDocument/2006/relationships/image" Target="../media/image30.png"/><Relationship Id="rId19" Type="http://schemas.openxmlformats.org/officeDocument/2006/relationships/customXml" Target="../ink/ink14.xml"/><Relationship Id="rId4" Type="http://schemas.openxmlformats.org/officeDocument/2006/relationships/image" Target="../media/image6.png"/><Relationship Id="rId9" Type="http://schemas.openxmlformats.org/officeDocument/2006/relationships/customXml" Target="../ink/ink9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91E87-D487-B59B-F805-07EB418BF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7681E73-CC12-ED85-55AE-1112EB13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D76F465-51B9-1194-914F-2BEE3A7AD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365500" y="8978900"/>
            <a:ext cx="14478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4B79431-CC5F-3E79-AC48-655C2AB8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807200" y="8978900"/>
            <a:ext cx="1447800" cy="1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4B30AE-6BAA-E01F-1B0E-FD9FBC1CC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B9DBBB1-5538-CB36-BE0E-A4EEA92338E3}"/>
              </a:ext>
            </a:extLst>
          </p:cNvPr>
          <p:cNvSpPr txBox="1"/>
          <p:nvPr/>
        </p:nvSpPr>
        <p:spPr>
          <a:xfrm>
            <a:off x="1054100" y="4521200"/>
            <a:ext cx="8089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4000" spc="-200" err="1">
                <a:solidFill>
                  <a:srgbClr val="000000"/>
                </a:solidFill>
                <a:ea typeface="+mn-lt"/>
                <a:cs typeface="+mn-lt"/>
              </a:rPr>
              <a:t>Densely</a:t>
            </a:r>
            <a:r>
              <a:rPr lang="ko-KR" altLang="en-US" sz="4000" spc="-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4000" spc="-200" err="1">
                <a:solidFill>
                  <a:srgbClr val="000000"/>
                </a:solidFill>
                <a:ea typeface="+mn-lt"/>
                <a:cs typeface="+mn-lt"/>
              </a:rPr>
              <a:t>Connected</a:t>
            </a:r>
            <a:r>
              <a:rPr lang="ko-KR" altLang="en-US" sz="4000" spc="-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4000" spc="-200" err="1">
                <a:solidFill>
                  <a:srgbClr val="000000"/>
                </a:solidFill>
                <a:ea typeface="+mn-lt"/>
                <a:cs typeface="+mn-lt"/>
              </a:rPr>
              <a:t>Convolutional</a:t>
            </a:r>
            <a:r>
              <a:rPr lang="ko-KR" altLang="en-US" sz="4000" spc="-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4000" spc="-200">
                <a:solidFill>
                  <a:srgbClr val="000000"/>
                </a:solidFill>
                <a:ea typeface="+mn-lt"/>
                <a:cs typeface="+mn-lt"/>
              </a:rPr>
              <a:t>Networks</a:t>
            </a:r>
            <a:r>
              <a:rPr lang="ko-KR" altLang="en-US" sz="4000" spc="-20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ko-KR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C653768-CB9D-FE51-D4EA-0F11469A2270}"/>
              </a:ext>
            </a:extLst>
          </p:cNvPr>
          <p:cNvSpPr txBox="1"/>
          <p:nvPr/>
        </p:nvSpPr>
        <p:spPr>
          <a:xfrm>
            <a:off x="1003300" y="1117600"/>
            <a:ext cx="97790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10000" b="0" i="0" u="none" strike="noStrike" spc="-400">
                <a:solidFill>
                  <a:srgbClr val="000000"/>
                </a:solidFill>
                <a:ea typeface="Gmarket Sans Bold"/>
                <a:cs typeface="Calibri"/>
              </a:rPr>
              <a:t>랩세미나</a:t>
            </a:r>
            <a:endParaRPr lang="ko-KR" sz="10000" b="0" i="0" u="none" strike="noStrike" spc="-4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E8F44FD-0838-D785-2E4C-28CF8095B0FA}"/>
              </a:ext>
            </a:extLst>
          </p:cNvPr>
          <p:cNvSpPr txBox="1"/>
          <p:nvPr/>
        </p:nvSpPr>
        <p:spPr>
          <a:xfrm>
            <a:off x="965200" y="8750300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spc="-100">
                <a:solidFill>
                  <a:srgbClr val="000000"/>
                </a:solidFill>
                <a:ea typeface="Pretendard Light"/>
              </a:rPr>
              <a:t>팀원</a:t>
            </a:r>
            <a:endParaRPr lang="ko-KR" sz="2500" b="0" i="0" u="none" strike="noStrike" spc="-10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spc="-100">
                <a:solidFill>
                  <a:srgbClr val="000000"/>
                </a:solidFill>
                <a:ea typeface="Pretendard Bold"/>
              </a:rPr>
              <a:t>박준성</a:t>
            </a:r>
            <a:r>
              <a:rPr lang="en-US" altLang="ko-KR" sz="2500" spc="-100">
                <a:solidFill>
                  <a:srgbClr val="000000"/>
                </a:solidFill>
                <a:ea typeface="Pretendard Bold"/>
              </a:rPr>
              <a:t>, </a:t>
            </a:r>
            <a:r>
              <a:rPr lang="ko-KR" altLang="en-US" sz="2500" spc="-100" err="1">
                <a:solidFill>
                  <a:srgbClr val="000000"/>
                </a:solidFill>
                <a:ea typeface="Pretendard Bold"/>
              </a:rPr>
              <a:t>유동건</a:t>
            </a:r>
            <a:r>
              <a:rPr lang="en-US" altLang="ko-KR" sz="2500" spc="-100">
                <a:solidFill>
                  <a:srgbClr val="000000"/>
                </a:solidFill>
                <a:ea typeface="Pretendard Bold"/>
              </a:rPr>
              <a:t>,</a:t>
            </a:r>
            <a:r>
              <a:rPr lang="ko-KR" altLang="en-US" sz="2500" spc="-100">
                <a:solidFill>
                  <a:srgbClr val="000000"/>
                </a:solidFill>
                <a:ea typeface="Pretendard Bold"/>
              </a:rPr>
              <a:t> 이정섭</a:t>
            </a:r>
            <a:endParaRPr lang="ko-KR" sz="2500" b="0" i="0" u="none" strike="noStrike" spc="-10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4158D24-79D5-E3FE-599E-08FBC35C4263}"/>
              </a:ext>
            </a:extLst>
          </p:cNvPr>
          <p:cNvSpPr txBox="1"/>
          <p:nvPr/>
        </p:nvSpPr>
        <p:spPr>
          <a:xfrm>
            <a:off x="8559800" y="8750300"/>
            <a:ext cx="3238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spc="-10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2025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2500" spc="-100">
                <a:solidFill>
                  <a:srgbClr val="000000"/>
                </a:solidFill>
                <a:latin typeface="Pretendard Bold"/>
              </a:rPr>
              <a:t>03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sz="2500" spc="-100">
                <a:solidFill>
                  <a:srgbClr val="000000"/>
                </a:solidFill>
                <a:latin typeface="Pretendard Bold"/>
                <a:ea typeface="Pretendard Bold"/>
              </a:rPr>
              <a:t>13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일</a:t>
            </a:r>
            <a:endParaRPr lang="ko-KR" sz="2500" b="0" i="0" u="none" strike="noStrike" spc="-100">
              <a:solidFill>
                <a:srgbClr val="000000"/>
              </a:solidFill>
              <a:ea typeface="Pretendard Bold"/>
              <a:cs typeface="Calibri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089FC0C-C6C9-73D2-61B9-CC01574E751D}"/>
              </a:ext>
            </a:extLst>
          </p:cNvPr>
          <p:cNvSpPr txBox="1"/>
          <p:nvPr/>
        </p:nvSpPr>
        <p:spPr>
          <a:xfrm>
            <a:off x="13944600" y="8674100"/>
            <a:ext cx="3441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5000" b="0" i="0" u="none" strike="noStrike" spc="-200">
                <a:solidFill>
                  <a:srgbClr val="000000"/>
                </a:solidFill>
                <a:latin typeface="Gmarket Sans Bold"/>
              </a:rPr>
              <a:t>Eco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5A14C-9DD3-CBED-CD90-AA763BA3804A}"/>
              </a:ext>
            </a:extLst>
          </p:cNvPr>
          <p:cNvSpPr txBox="1"/>
          <p:nvPr/>
        </p:nvSpPr>
        <p:spPr>
          <a:xfrm>
            <a:off x="8315325" y="540067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-CVPR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93647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830F47-A0FE-D20F-1175-4593920E8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DA6DC0-DDBD-17CC-A99C-80DE44BA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8DEFA2-A77F-0689-A1DF-E46D24918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D3CC53B-0668-2190-8726-7F544F906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B64B28B-03C7-A96E-9934-918CC1AD3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900" y="8242300"/>
            <a:ext cx="167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CC790C-AB5F-8B22-EBB8-E44EF250AD79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b="0" i="0" u="none" strike="noStrike" spc="-30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D03D730-50FE-99DA-E9F3-B1530CDEE4D4}"/>
              </a:ext>
            </a:extLst>
          </p:cNvPr>
          <p:cNvSpPr txBox="1"/>
          <p:nvPr/>
        </p:nvSpPr>
        <p:spPr>
          <a:xfrm>
            <a:off x="1498600" y="6261100"/>
            <a:ext cx="6527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656AC52-0319-E34C-14C2-0422F1E75378}"/>
              </a:ext>
            </a:extLst>
          </p:cNvPr>
          <p:cNvSpPr txBox="1"/>
          <p:nvPr/>
        </p:nvSpPr>
        <p:spPr>
          <a:xfrm>
            <a:off x="10591800" y="6261100"/>
            <a:ext cx="6527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4C9A9D3-39F8-E141-892C-8AA072A44790}"/>
              </a:ext>
            </a:extLst>
          </p:cNvPr>
          <p:cNvSpPr txBox="1"/>
          <p:nvPr/>
        </p:nvSpPr>
        <p:spPr>
          <a:xfrm>
            <a:off x="4051217" y="7866038"/>
            <a:ext cx="4147903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800"/>
              <a:t>                정확도 측면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D5777D9-0DB1-43EE-5E94-097C9E25C1C8}"/>
              </a:ext>
            </a:extLst>
          </p:cNvPr>
          <p:cNvSpPr txBox="1"/>
          <p:nvPr/>
        </p:nvSpPr>
        <p:spPr>
          <a:xfrm>
            <a:off x="762000" y="9804400"/>
            <a:ext cx="3505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1400" b="0" i="0" u="none" strike="noStrike" spc="-10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7C2C5F4-7672-3810-1022-8A9CC600C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5546" y="1460500"/>
            <a:ext cx="10887109" cy="64055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CA77B99-C783-3761-5374-32556E6F997C}"/>
                  </a:ext>
                </a:extLst>
              </p14:cNvPr>
              <p14:cNvContentPartPr/>
              <p14:nvPr/>
            </p14:nvContentPartPr>
            <p14:xfrm>
              <a:off x="9806160" y="7343040"/>
              <a:ext cx="499680" cy="1198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CA77B99-C783-3761-5374-32556E6F99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70134" y="7271040"/>
                <a:ext cx="571372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4808ED2-35BD-9CC7-88FF-E2E89B026432}"/>
                  </a:ext>
                </a:extLst>
              </p14:cNvPr>
              <p14:cNvContentPartPr/>
              <p14:nvPr/>
            </p14:nvContentPartPr>
            <p14:xfrm>
              <a:off x="11786880" y="7364280"/>
              <a:ext cx="493560" cy="626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4808ED2-35BD-9CC7-88FF-E2E89B0264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50854" y="7292280"/>
                <a:ext cx="565252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2ABE6FB-8116-5FB1-3A18-E997C3A87CA2}"/>
                  </a:ext>
                </a:extLst>
              </p14:cNvPr>
              <p14:cNvContentPartPr/>
              <p14:nvPr/>
            </p14:nvContentPartPr>
            <p14:xfrm>
              <a:off x="11769240" y="3329040"/>
              <a:ext cx="495000" cy="460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2ABE6FB-8116-5FB1-3A18-E997C3A87C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33266" y="3257040"/>
                <a:ext cx="566588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EBD3CBDF-6379-2220-0A31-B9715F9D88AD}"/>
                  </a:ext>
                </a:extLst>
              </p14:cNvPr>
              <p14:cNvContentPartPr/>
              <p14:nvPr/>
            </p14:nvContentPartPr>
            <p14:xfrm>
              <a:off x="9804360" y="3372240"/>
              <a:ext cx="537480" cy="522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EBD3CBDF-6379-2220-0A31-B9715F9D88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68360" y="3300240"/>
                <a:ext cx="609120" cy="19584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8AE333E-9823-BBFB-27C0-2E2099BC6113}"/>
              </a:ext>
            </a:extLst>
          </p:cNvPr>
          <p:cNvSpPr txBox="1"/>
          <p:nvPr/>
        </p:nvSpPr>
        <p:spPr>
          <a:xfrm>
            <a:off x="10419080" y="8149339"/>
            <a:ext cx="58778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+mj-ea"/>
                <a:ea typeface="+mj-ea"/>
              </a:rPr>
              <a:t>용량 측면</a:t>
            </a:r>
            <a:endParaRPr lang="en-US" altLang="ko-KR" sz="2800">
              <a:latin typeface="+mj-ea"/>
              <a:ea typeface="+mj-ea"/>
            </a:endParaRPr>
          </a:p>
          <a:p>
            <a:pPr algn="ctr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모델이 학습할 수 있는 정보의 양</a:t>
            </a:r>
            <a:r>
              <a:rPr lang="en-US" altLang="ko-KR">
                <a:latin typeface="+mj-ea"/>
                <a:ea typeface="+mj-ea"/>
              </a:rPr>
              <a:t>)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0034C5-8D4B-B4E1-4CD5-BA4E2781F824}"/>
              </a:ext>
            </a:extLst>
          </p:cNvPr>
          <p:cNvSpPr txBox="1"/>
          <p:nvPr/>
        </p:nvSpPr>
        <p:spPr>
          <a:xfrm>
            <a:off x="995345" y="2348607"/>
            <a:ext cx="272159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 : CIFAR(Canadian Institute For Advanced Research, </a:t>
            </a:r>
          </a:p>
          <a:p>
            <a:r>
              <a:rPr lang="ko-KR" altLang="en-US"/>
              <a:t>즉 캐나다 고등 연구소</a:t>
            </a:r>
            <a:r>
              <a:rPr lang="en-US" altLang="ko-KR"/>
              <a:t>(CIFAR)</a:t>
            </a:r>
            <a:r>
              <a:rPr lang="ko-KR" altLang="en-US"/>
              <a:t>에서 개발한 이미지 데이터셋</a:t>
            </a:r>
            <a:r>
              <a:rPr lang="en-US" altLang="ko-KR" sz="1800" b="1">
                <a:effectLst/>
                <a:ea typeface="D2Coding" panose="020B0609020101020101" pitchFamily="49" charset="-127"/>
              </a:rPr>
              <a:t>)</a:t>
            </a:r>
          </a:p>
          <a:p>
            <a:endParaRPr lang="en-US" altLang="ko-KR" b="1">
              <a:ea typeface="D2Coding" panose="020B0609020101020101" pitchFamily="49" charset="-127"/>
            </a:endParaRPr>
          </a:p>
          <a:p>
            <a:r>
              <a:rPr lang="en-US" altLang="ko-KR" b="1">
                <a:ea typeface="D2Coding" panose="020B0609020101020101" pitchFamily="49" charset="-127"/>
              </a:rPr>
              <a:t>10, 100 : </a:t>
            </a:r>
            <a:r>
              <a:rPr lang="ko-KR" altLang="en-US" b="1" err="1">
                <a:ea typeface="D2Coding" panose="020B0609020101020101" pitchFamily="49" charset="-127"/>
              </a:rPr>
              <a:t>클래수</a:t>
            </a:r>
            <a:r>
              <a:rPr lang="en-US" altLang="ko-KR" b="1">
                <a:ea typeface="D2Coding" panose="020B0609020101020101" pitchFamily="49" charset="-127"/>
              </a:rPr>
              <a:t>(</a:t>
            </a:r>
            <a:r>
              <a:rPr lang="ko-KR" altLang="en-US" b="1">
                <a:ea typeface="D2Coding" panose="020B0609020101020101" pitchFamily="49" charset="-127"/>
              </a:rPr>
              <a:t>종류</a:t>
            </a:r>
            <a:r>
              <a:rPr lang="en-US" altLang="ko-KR" b="1">
                <a:ea typeface="D2Coding" panose="020B0609020101020101" pitchFamily="49" charset="-127"/>
              </a:rPr>
              <a:t>)</a:t>
            </a:r>
            <a:r>
              <a:rPr lang="ko-KR" altLang="en-US" b="1">
                <a:ea typeface="D2Coding" panose="020B0609020101020101" pitchFamily="49" charset="-127"/>
              </a:rPr>
              <a:t>의 수</a:t>
            </a:r>
            <a:endParaRPr lang="en-US" altLang="ko-KR" b="1">
              <a:ea typeface="D2Coding" panose="020B0609020101020101" pitchFamily="49" charset="-127"/>
            </a:endParaRPr>
          </a:p>
          <a:p>
            <a:endParaRPr lang="en-US" altLang="ko-KR" b="1">
              <a:ea typeface="D2Coding" panose="020B0609020101020101" pitchFamily="49" charset="-127"/>
            </a:endParaRPr>
          </a:p>
          <a:p>
            <a:r>
              <a:rPr lang="en-US" altLang="ko-KR" b="1">
                <a:ea typeface="D2Coding" panose="020B0609020101020101" pitchFamily="49" charset="-127"/>
              </a:rPr>
              <a:t>+</a:t>
            </a:r>
            <a:r>
              <a:rPr lang="ko-KR" altLang="en-US" b="1">
                <a:ea typeface="D2Coding" panose="020B0609020101020101" pitchFamily="49" charset="-127"/>
              </a:rPr>
              <a:t> </a:t>
            </a:r>
            <a:r>
              <a:rPr lang="en-US" altLang="ko-KR" b="1">
                <a:ea typeface="D2Coding" panose="020B0609020101020101" pitchFamily="49" charset="-127"/>
              </a:rPr>
              <a:t>: </a:t>
            </a:r>
            <a:r>
              <a:rPr lang="ko-KR" altLang="en-US" b="1">
                <a:ea typeface="D2Coding" panose="020B0609020101020101" pitchFamily="49" charset="-127"/>
              </a:rPr>
              <a:t>데이터 증강</a:t>
            </a:r>
            <a:endParaRPr lang="en-US" altLang="ko-KR" b="1">
              <a:ea typeface="D2Coding" panose="020B0609020101020101" pitchFamily="49" charset="-127"/>
            </a:endParaRPr>
          </a:p>
          <a:p>
            <a:r>
              <a:rPr lang="en-US" altLang="ko-KR" b="1">
                <a:ea typeface="D2Coding" panose="020B0609020101020101" pitchFamily="49" charset="-127"/>
              </a:rPr>
              <a:t>(</a:t>
            </a:r>
            <a:r>
              <a:rPr lang="ko-KR" altLang="en-US"/>
              <a:t>데이터의 변형을 가하여 모델의 일반화 성능을 향상시키는 기법</a:t>
            </a:r>
            <a:r>
              <a:rPr lang="en-US" altLang="ko-KR"/>
              <a:t>)</a:t>
            </a:r>
          </a:p>
          <a:p>
            <a:endParaRPr lang="en-US" altLang="ko-KR" b="1">
              <a:ea typeface="D2Coding" panose="020B0609020101020101" pitchFamily="49" charset="-127"/>
            </a:endParaRPr>
          </a:p>
          <a:p>
            <a:r>
              <a:rPr lang="en-US" altLang="ko-KR" b="1">
                <a:ea typeface="D2Coding" panose="020B0609020101020101" pitchFamily="49" charset="-127"/>
              </a:rPr>
              <a:t>SVHN(Street View House Number) :  </a:t>
            </a:r>
            <a:r>
              <a:rPr lang="ko-KR" altLang="ko-KR" sz="1800">
                <a:effectLst/>
                <a:ea typeface="D2Coding" panose="020B0609020101020101" pitchFamily="49" charset="-127"/>
              </a:rPr>
              <a:t>실제 거리의 집 번호 </a:t>
            </a:r>
            <a:r>
              <a:rPr lang="ko-KR" altLang="en-US">
                <a:ea typeface="D2Coding" panose="020B0609020101020101" pitchFamily="49" charset="-127"/>
              </a:rPr>
              <a:t>이미지</a:t>
            </a:r>
            <a:endParaRPr lang="en-US" altLang="ko-KR">
              <a:ea typeface="D2Coding" panose="020B0609020101020101" pitchFamily="49" charset="-127"/>
            </a:endParaRPr>
          </a:p>
          <a:p>
            <a:endParaRPr lang="en-US" altLang="ko-KR">
              <a:ea typeface="D2Coding" panose="020B0609020101020101" pitchFamily="49" charset="-127"/>
            </a:endParaRPr>
          </a:p>
          <a:p>
            <a:r>
              <a:rPr lang="en-US" altLang="ko-KR"/>
              <a:t>k : </a:t>
            </a:r>
            <a:r>
              <a:rPr lang="ko-KR" altLang="en-US"/>
              <a:t>계산되는 특징 맵 수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L : Depth,</a:t>
            </a:r>
            <a:r>
              <a:rPr lang="ko-KR" altLang="en-US"/>
              <a:t> 레이어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4C93B50-4123-2DCC-8583-3D8EA09B66A2}"/>
                  </a:ext>
                </a:extLst>
              </p14:cNvPr>
              <p14:cNvContentPartPr/>
              <p14:nvPr/>
            </p14:nvContentPartPr>
            <p14:xfrm>
              <a:off x="4148203" y="7624531"/>
              <a:ext cx="1233720" cy="774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4C93B50-4123-2DCC-8583-3D8EA09B66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2203" y="7552531"/>
                <a:ext cx="13053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5830373-ECCC-FAB6-6CE0-C441F2263F3C}"/>
                  </a:ext>
                </a:extLst>
              </p14:cNvPr>
              <p14:cNvContentPartPr/>
              <p14:nvPr/>
            </p14:nvContentPartPr>
            <p14:xfrm>
              <a:off x="3988723" y="7637131"/>
              <a:ext cx="66960" cy="1947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5830373-ECCC-FAB6-6CE0-C441F2263F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82603" y="7631011"/>
                <a:ext cx="792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A58369F9-8447-6A79-D8ED-D4FD91FC28AE}"/>
                  </a:ext>
                </a:extLst>
              </p14:cNvPr>
              <p14:cNvContentPartPr/>
              <p14:nvPr/>
            </p14:nvContentPartPr>
            <p14:xfrm>
              <a:off x="4175203" y="7356331"/>
              <a:ext cx="1285200" cy="374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A58369F9-8447-6A79-D8ED-D4FD91FC28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39213" y="7284331"/>
                <a:ext cx="13568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1F5431D4-65F8-C314-0ECA-FD525E6310B5}"/>
                  </a:ext>
                </a:extLst>
              </p14:cNvPr>
              <p14:cNvContentPartPr/>
              <p14:nvPr/>
            </p14:nvContentPartPr>
            <p14:xfrm>
              <a:off x="3931843" y="7392331"/>
              <a:ext cx="163080" cy="1242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1F5431D4-65F8-C314-0ECA-FD525E6310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25723" y="7386211"/>
                <a:ext cx="175320" cy="1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32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A5756-B5F6-61DD-41EF-3A4399AB1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AE5D05-2A4B-C300-040C-4875999E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79567E9-F460-14D6-10A6-71C71764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6B67007-6681-8A8E-0393-4D50A2F0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847489-34E9-D702-C320-06A93AE34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900" y="7983220"/>
            <a:ext cx="167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D6C61A5-801A-F8D1-BCDA-18F6BA1D0D0A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b="0" i="0" u="none" strike="noStrike" spc="-300">
                <a:solidFill>
                  <a:srgbClr val="000000"/>
                </a:solidFill>
                <a:ea typeface="Gmarket Sans Bold"/>
                <a:cs typeface="Calibri"/>
              </a:rPr>
              <a:t>실험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D8818D9-B001-576D-C7E9-417235FBFF18}"/>
              </a:ext>
            </a:extLst>
          </p:cNvPr>
          <p:cNvSpPr txBox="1"/>
          <p:nvPr/>
        </p:nvSpPr>
        <p:spPr>
          <a:xfrm>
            <a:off x="1498600" y="6261100"/>
            <a:ext cx="6527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C32354D-785F-90C4-99BC-3D3F761A7222}"/>
              </a:ext>
            </a:extLst>
          </p:cNvPr>
          <p:cNvSpPr txBox="1"/>
          <p:nvPr/>
        </p:nvSpPr>
        <p:spPr>
          <a:xfrm>
            <a:off x="10591800" y="6261100"/>
            <a:ext cx="6527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955D07-6652-1C7A-114A-2FD21ACC589D}"/>
              </a:ext>
            </a:extLst>
          </p:cNvPr>
          <p:cNvSpPr txBox="1"/>
          <p:nvPr/>
        </p:nvSpPr>
        <p:spPr>
          <a:xfrm>
            <a:off x="1600200" y="7467600"/>
            <a:ext cx="6311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2500" b="0" i="0" u="none" strike="noStrike" spc="-10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CCE9C7E-85BA-CFFD-70C9-4C9402EAB8EF}"/>
              </a:ext>
            </a:extLst>
          </p:cNvPr>
          <p:cNvSpPr txBox="1"/>
          <p:nvPr/>
        </p:nvSpPr>
        <p:spPr>
          <a:xfrm>
            <a:off x="762000" y="9804400"/>
            <a:ext cx="3505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1400" b="0" i="0" u="none" strike="noStrike" spc="-10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410A71D-2E86-604E-460F-2EF035848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899" y="2050525"/>
            <a:ext cx="9077565" cy="5340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3FCBE3-27D3-FC3D-5967-925604FC66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6663" y="2125980"/>
            <a:ext cx="6350001" cy="50142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B0AE962-5C6F-9701-2CD4-3EDD677B207A}"/>
                  </a:ext>
                </a:extLst>
              </p14:cNvPr>
              <p14:cNvContentPartPr/>
              <p14:nvPr/>
            </p14:nvContentPartPr>
            <p14:xfrm>
              <a:off x="5206440" y="6913200"/>
              <a:ext cx="528840" cy="86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B0AE962-5C6F-9701-2CD4-3EDD677B20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70440" y="6841200"/>
                <a:ext cx="6004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88962E8-199E-089D-6ACA-35E90F1F6195}"/>
                  </a:ext>
                </a:extLst>
              </p14:cNvPr>
              <p14:cNvContentPartPr/>
              <p14:nvPr/>
            </p14:nvContentPartPr>
            <p14:xfrm>
              <a:off x="5210760" y="5082960"/>
              <a:ext cx="475920" cy="777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88962E8-199E-089D-6ACA-35E90F1F61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74760" y="5010960"/>
                <a:ext cx="5475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EBC9DAF-10D3-3A2F-27BE-5639EFE9B162}"/>
                  </a:ext>
                </a:extLst>
              </p14:cNvPr>
              <p14:cNvContentPartPr/>
              <p14:nvPr/>
            </p14:nvContentPartPr>
            <p14:xfrm>
              <a:off x="5198880" y="3396000"/>
              <a:ext cx="640800" cy="932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EBC9DAF-10D3-3A2F-27BE-5639EFE9B16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62880" y="3324000"/>
                <a:ext cx="7124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4AB919C-9DB7-9CC0-626D-7B7CBAEEC83F}"/>
                  </a:ext>
                </a:extLst>
              </p14:cNvPr>
              <p14:cNvContentPartPr/>
              <p14:nvPr/>
            </p14:nvContentPartPr>
            <p14:xfrm>
              <a:off x="6199320" y="6191400"/>
              <a:ext cx="433080" cy="486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4AB919C-9DB7-9CC0-626D-7B7CBAEEC8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63320" y="6119400"/>
                <a:ext cx="5047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8CD10F8F-714F-0801-C87B-5A80E932D2BB}"/>
                  </a:ext>
                </a:extLst>
              </p14:cNvPr>
              <p14:cNvContentPartPr/>
              <p14:nvPr/>
            </p14:nvContentPartPr>
            <p14:xfrm>
              <a:off x="6170880" y="6499920"/>
              <a:ext cx="398520" cy="504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8CD10F8F-714F-0801-C87B-5A80E932D2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34912" y="6427920"/>
                <a:ext cx="470095" cy="1940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292260C-9B3E-F18B-C4A4-8D6DB72F45B1}"/>
              </a:ext>
            </a:extLst>
          </p:cNvPr>
          <p:cNvSpPr txBox="1"/>
          <p:nvPr/>
        </p:nvSpPr>
        <p:spPr>
          <a:xfrm>
            <a:off x="3577489" y="8003058"/>
            <a:ext cx="421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 파라미터 효율성 측면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645F91-107D-843D-6E10-DBE057C22FE6}"/>
              </a:ext>
            </a:extLst>
          </p:cNvPr>
          <p:cNvSpPr txBox="1"/>
          <p:nvPr/>
        </p:nvSpPr>
        <p:spPr>
          <a:xfrm>
            <a:off x="12432903" y="8014499"/>
            <a:ext cx="301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/>
              <a:t>과적합</a:t>
            </a:r>
            <a:r>
              <a:rPr lang="ko-KR" altLang="en-US" sz="2800"/>
              <a:t> 측면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9FCE2FA-CC9B-0A40-0BEE-F747D1628D00}"/>
                  </a:ext>
                </a:extLst>
              </p14:cNvPr>
              <p14:cNvContentPartPr/>
              <p14:nvPr/>
            </p14:nvContentPartPr>
            <p14:xfrm>
              <a:off x="1446152" y="6926974"/>
              <a:ext cx="1089360" cy="630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9FCE2FA-CC9B-0A40-0BEE-F747D1628D0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10152" y="6854560"/>
                <a:ext cx="1161000" cy="207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30D8E3D7-1E33-041C-7FE6-AB97BF4D24DB}"/>
                  </a:ext>
                </a:extLst>
              </p14:cNvPr>
              <p14:cNvContentPartPr/>
              <p14:nvPr/>
            </p14:nvContentPartPr>
            <p14:xfrm>
              <a:off x="1275872" y="6913654"/>
              <a:ext cx="59760" cy="1458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30D8E3D7-1E33-041C-7FE6-AB97BF4D24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69752" y="6907534"/>
                <a:ext cx="72000" cy="1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488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1E544-F76A-22D7-ED2E-2ECEE5811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C11729-C14C-C7A5-4B60-E6491318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9B050D3-6F81-9D7B-769E-63E5E3E1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747B01F-7559-FF9B-B262-FABA22541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DED2C5C-6673-A67F-DC62-7633821E2B8A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결론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996C0A-4EAF-6427-25D4-18A417B20534}"/>
              </a:ext>
            </a:extLst>
          </p:cNvPr>
          <p:cNvSpPr txBox="1"/>
          <p:nvPr/>
        </p:nvSpPr>
        <p:spPr>
          <a:xfrm>
            <a:off x="3600397" y="2071701"/>
            <a:ext cx="12621238" cy="58911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7000" spc="-700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LSTM</a:t>
            </a:r>
            <a:r>
              <a:rPr lang="ko-KR" altLang="en-US" sz="7000" spc="-700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과 </a:t>
            </a:r>
            <a:r>
              <a:rPr lang="en-US" altLang="ko-KR" sz="7000" spc="-700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CNN</a:t>
            </a:r>
            <a:r>
              <a:rPr lang="ko-KR" altLang="en-US" sz="7000" spc="-700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을 활용한 이상치 탐지</a:t>
            </a:r>
            <a:endParaRPr lang="en-US" altLang="ko-KR" sz="7000" b="0" i="0" u="none" strike="noStrike" spc="-700">
              <a:solidFill>
                <a:srgbClr val="000000"/>
              </a:solidFill>
              <a:latin typeface="+mj-ea"/>
              <a:ea typeface="+mj-ea"/>
              <a:cs typeface="Calibri"/>
            </a:endParaRPr>
          </a:p>
          <a:p>
            <a:pPr algn="ctr">
              <a:lnSpc>
                <a:spcPct val="99600"/>
              </a:lnSpc>
            </a:pPr>
            <a:r>
              <a:rPr lang="ko-KR" altLang="en-US" sz="7000" b="0" i="0" u="none" strike="noStrike" spc="-700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그리고 </a:t>
            </a:r>
            <a:r>
              <a:rPr lang="en-US" altLang="ko-KR" sz="7000" b="0" i="0" u="none" strike="noStrike" spc="-700" err="1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D</a:t>
            </a:r>
            <a:r>
              <a:rPr lang="en-US" altLang="ko-KR" sz="7000" spc="-700" err="1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enseNet</a:t>
            </a:r>
            <a:r>
              <a:rPr lang="ko-KR" altLang="en-US" sz="7000" spc="-700">
                <a:solidFill>
                  <a:srgbClr val="000000"/>
                </a:solidFill>
                <a:latin typeface="+mj-ea"/>
                <a:ea typeface="+mj-ea"/>
                <a:cs typeface="Calibri"/>
              </a:rPr>
              <a:t>의 적용 가능성</a:t>
            </a:r>
            <a:endParaRPr lang="en-US" altLang="ko-KR" sz="7000" b="0" i="0" u="none" strike="noStrike" spc="-700">
              <a:solidFill>
                <a:srgbClr val="000000"/>
              </a:solidFill>
              <a:latin typeface="+mj-ea"/>
              <a:ea typeface="+mj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545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66769D-34B3-DD9A-7348-105338C7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EC5720-E49F-E737-9C19-EA36A8233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955244-676F-FB18-D7A5-88363CC0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A8469C3-B5D2-30D8-6419-9A245CBA9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D73AAB6-0651-E623-FF55-A02926563CF6}"/>
              </a:ext>
            </a:extLst>
          </p:cNvPr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A004C52-70E8-F097-E938-F70F9465B25A}"/>
              </a:ext>
            </a:extLst>
          </p:cNvPr>
          <p:cNvSpPr txBox="1"/>
          <p:nvPr/>
        </p:nvSpPr>
        <p:spPr>
          <a:xfrm>
            <a:off x="3939087" y="997559"/>
            <a:ext cx="520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+mn-ea"/>
                <a:cs typeface="Calibri"/>
              </a:rPr>
              <a:t>01. </a:t>
            </a:r>
            <a:r>
              <a:rPr lang="ko-KR" altLang="en-US" sz="4000" spc="-200">
                <a:solidFill>
                  <a:srgbClr val="000000"/>
                </a:solidFill>
                <a:latin typeface="+mn-ea"/>
                <a:cs typeface="Calibri"/>
              </a:rPr>
              <a:t>논문</a:t>
            </a:r>
            <a:r>
              <a:rPr lang="en-US" sz="4000" spc="-200">
                <a:solidFill>
                  <a:srgbClr val="000000"/>
                </a:solidFill>
                <a:latin typeface="+mn-ea"/>
                <a:cs typeface="Calibri"/>
              </a:rPr>
              <a:t> </a:t>
            </a:r>
            <a:r>
              <a:rPr lang="en-US" sz="4000" spc="-200" err="1">
                <a:solidFill>
                  <a:srgbClr val="000000"/>
                </a:solidFill>
                <a:latin typeface="+mn-ea"/>
                <a:cs typeface="Calibri"/>
              </a:rPr>
              <a:t>선정</a:t>
            </a:r>
            <a:r>
              <a:rPr lang="en-US" sz="4000" spc="-200">
                <a:solidFill>
                  <a:srgbClr val="000000"/>
                </a:solidFill>
                <a:latin typeface="+mn-ea"/>
                <a:cs typeface="Calibri"/>
              </a:rPr>
              <a:t> </a:t>
            </a:r>
            <a:r>
              <a:rPr lang="ko-KR" altLang="en-US" sz="4000" spc="-200">
                <a:solidFill>
                  <a:srgbClr val="000000"/>
                </a:solidFill>
                <a:latin typeface="+mn-ea"/>
                <a:cs typeface="Calibri"/>
              </a:rPr>
              <a:t>이유</a:t>
            </a:r>
            <a:endParaRPr lang="ko-KR" altLang="en-US" sz="4000" b="0" i="0" u="none" strike="noStrike" spc="-200">
              <a:solidFill>
                <a:srgbClr val="000000"/>
              </a:solidFill>
              <a:latin typeface="+mn-ea"/>
              <a:cs typeface="Calibr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59A09C2-6DD9-E2E3-5FC8-23D0D71FC003}"/>
              </a:ext>
            </a:extLst>
          </p:cNvPr>
          <p:cNvSpPr txBox="1"/>
          <p:nvPr/>
        </p:nvSpPr>
        <p:spPr>
          <a:xfrm>
            <a:off x="10966537" y="1592545"/>
            <a:ext cx="556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+mn-ea"/>
                <a:cs typeface="Calibri"/>
              </a:rPr>
              <a:t>02. </a:t>
            </a:r>
            <a:r>
              <a:rPr lang="en-US" altLang="ko-KR" sz="4000" spc="-200" err="1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CNN이란</a:t>
            </a:r>
            <a:endParaRPr lang="en-US" altLang="ko-KR" sz="4000" b="0" i="0" u="none" strike="noStrike" spc="-200" err="1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C52373E-F84A-B59F-3BA2-326BDAFD90B1}"/>
              </a:ext>
            </a:extLst>
          </p:cNvPr>
          <p:cNvSpPr txBox="1"/>
          <p:nvPr/>
        </p:nvSpPr>
        <p:spPr>
          <a:xfrm>
            <a:off x="3939087" y="2561199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+mn-ea"/>
                <a:cs typeface="Calibri"/>
              </a:rPr>
              <a:t>0</a:t>
            </a:r>
            <a:r>
              <a:rPr lang="en-US" sz="4000" spc="-200">
                <a:latin typeface="+mn-ea"/>
                <a:cs typeface="Calibri"/>
              </a:rPr>
              <a:t>3. </a:t>
            </a:r>
            <a:r>
              <a:rPr lang="ko-KR" altLang="en-US" sz="4000" spc="-200">
                <a:latin typeface="+mn-ea"/>
                <a:cs typeface="Calibri"/>
              </a:rPr>
              <a:t>기존</a:t>
            </a:r>
            <a:r>
              <a:rPr lang="en-US" sz="4000" spc="-200">
                <a:latin typeface="+mn-ea"/>
                <a:cs typeface="Calibri"/>
              </a:rPr>
              <a:t> CNN</a:t>
            </a:r>
            <a:r>
              <a:rPr lang="ko-KR" altLang="en-US" sz="4000" spc="-200">
                <a:latin typeface="+mn-ea"/>
                <a:cs typeface="Calibri"/>
              </a:rPr>
              <a:t>의</a:t>
            </a:r>
            <a:r>
              <a:rPr lang="en-US" sz="4000" spc="-200">
                <a:latin typeface="+mn-ea"/>
                <a:cs typeface="Calibri"/>
              </a:rPr>
              <a:t> </a:t>
            </a:r>
            <a:r>
              <a:rPr lang="ko-KR" altLang="en-US" sz="4000" spc="-200">
                <a:latin typeface="+mn-ea"/>
                <a:cs typeface="Calibri"/>
              </a:rPr>
              <a:t>문제점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9B41626-CF3F-75CA-8EB8-4459E065866A}"/>
              </a:ext>
            </a:extLst>
          </p:cNvPr>
          <p:cNvSpPr txBox="1"/>
          <p:nvPr/>
        </p:nvSpPr>
        <p:spPr>
          <a:xfrm>
            <a:off x="10966537" y="3783470"/>
            <a:ext cx="590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+mn-ea"/>
                <a:cs typeface="Calibri"/>
              </a:rPr>
              <a:t>04. </a:t>
            </a:r>
            <a:r>
              <a:rPr lang="en-US" sz="4000" spc="-200">
                <a:solidFill>
                  <a:srgbClr val="000000"/>
                </a:solidFill>
                <a:latin typeface="+mn-ea"/>
                <a:cs typeface="Calibri"/>
              </a:rPr>
              <a:t>CNN </a:t>
            </a:r>
            <a:r>
              <a:rPr lang="ko-KR" altLang="en-US" sz="4000" spc="-200">
                <a:solidFill>
                  <a:srgbClr val="000000"/>
                </a:solidFill>
                <a:ea typeface="맑은 고딕"/>
                <a:cs typeface="Calibri"/>
              </a:rPr>
              <a:t>보완 기법</a:t>
            </a:r>
            <a:endParaRPr lang="en-US" sz="4000" spc="-200">
              <a:latin typeface="Calibri"/>
              <a:ea typeface="Calibri"/>
              <a:cs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FE5EEAB-417D-7195-F693-93FCD5D724FD}"/>
              </a:ext>
            </a:extLst>
          </p:cNvPr>
          <p:cNvSpPr txBox="1"/>
          <p:nvPr/>
        </p:nvSpPr>
        <p:spPr>
          <a:xfrm>
            <a:off x="3939087" y="4330875"/>
            <a:ext cx="5588000" cy="10556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+mn-ea"/>
                <a:cs typeface="Calibri"/>
              </a:rPr>
              <a:t>05. </a:t>
            </a:r>
            <a:r>
              <a:rPr lang="en-US" altLang="ko-KR" sz="4000" spc="-200">
                <a:solidFill>
                  <a:srgbClr val="000000"/>
                </a:solidFill>
                <a:latin typeface="+mn-ea"/>
                <a:cs typeface="Calibri"/>
              </a:rPr>
              <a:t>Resnet, </a:t>
            </a:r>
            <a:r>
              <a:rPr lang="en-US" altLang="ko-KR" sz="4000" spc="-200" err="1">
                <a:solidFill>
                  <a:srgbClr val="000000"/>
                </a:solidFill>
                <a:latin typeface="+mn-ea"/>
                <a:cs typeface="Calibri"/>
              </a:rPr>
              <a:t>Densnet의</a:t>
            </a:r>
            <a:endParaRPr lang="en-US" altLang="ko-KR" sz="4000" spc="-200">
              <a:solidFill>
                <a:srgbClr val="000000"/>
              </a:solidFill>
              <a:latin typeface="+mn-ea"/>
              <a:cs typeface="Calibri"/>
            </a:endParaRPr>
          </a:p>
          <a:p>
            <a:pPr>
              <a:lnSpc>
                <a:spcPct val="99600"/>
              </a:lnSpc>
            </a:pPr>
            <a:r>
              <a:rPr lang="en-US" altLang="ko-KR" sz="4000" spc="-200">
                <a:solidFill>
                  <a:srgbClr val="000000"/>
                </a:solidFill>
                <a:latin typeface="+mn-ea"/>
                <a:cs typeface="Calibri"/>
              </a:rPr>
              <a:t>      </a:t>
            </a:r>
            <a:r>
              <a:rPr lang="en-US" altLang="ko-KR" sz="4000" spc="-200" err="1">
                <a:solidFill>
                  <a:srgbClr val="000000"/>
                </a:solidFill>
                <a:latin typeface="+mn-ea"/>
                <a:cs typeface="Calibri"/>
              </a:rPr>
              <a:t>구조</a:t>
            </a:r>
            <a:r>
              <a:rPr lang="en-US" altLang="ko-KR" sz="4000" spc="-200">
                <a:solidFill>
                  <a:srgbClr val="000000"/>
                </a:solidFill>
                <a:latin typeface="+mn-ea"/>
                <a:cs typeface="Calibri"/>
              </a:rPr>
              <a:t> 및 </a:t>
            </a:r>
            <a:r>
              <a:rPr lang="en-US" altLang="ko-KR" sz="4000" spc="-200" err="1">
                <a:solidFill>
                  <a:srgbClr val="000000"/>
                </a:solidFill>
                <a:latin typeface="+mn-ea"/>
                <a:cs typeface="Calibri"/>
              </a:rPr>
              <a:t>차이점</a:t>
            </a:r>
            <a:endParaRPr lang="en-US" altLang="ko-KR" sz="4000" b="0" i="0" u="none" strike="noStrike" spc="-200">
              <a:solidFill>
                <a:srgbClr val="000000"/>
              </a:solidFill>
              <a:latin typeface="+mn-ea"/>
              <a:cs typeface="Calibri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439DC62-855F-6F92-993C-69690A53B440}"/>
              </a:ext>
            </a:extLst>
          </p:cNvPr>
          <p:cNvSpPr txBox="1"/>
          <p:nvPr/>
        </p:nvSpPr>
        <p:spPr>
          <a:xfrm>
            <a:off x="10966537" y="5683997"/>
            <a:ext cx="590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+mn-ea"/>
                <a:cs typeface="Calibri"/>
              </a:rPr>
              <a:t>06. </a:t>
            </a:r>
            <a:r>
              <a:rPr lang="en-US" sz="4000" spc="-200" err="1">
                <a:solidFill>
                  <a:srgbClr val="000000"/>
                </a:solidFill>
                <a:latin typeface="+mn-ea"/>
                <a:cs typeface="Calibri"/>
              </a:rPr>
              <a:t>Densnet</a:t>
            </a:r>
            <a:r>
              <a:rPr lang="ko-KR" altLang="en-US" sz="4000" spc="-200">
                <a:solidFill>
                  <a:srgbClr val="000000"/>
                </a:solidFill>
                <a:latin typeface="+mn-ea"/>
                <a:cs typeface="Calibri"/>
              </a:rPr>
              <a:t>의</a:t>
            </a:r>
            <a:r>
              <a:rPr lang="en-US" sz="4000" spc="-200">
                <a:solidFill>
                  <a:srgbClr val="000000"/>
                </a:solidFill>
                <a:latin typeface="+mn-ea"/>
                <a:cs typeface="Calibri"/>
              </a:rPr>
              <a:t> </a:t>
            </a:r>
            <a:r>
              <a:rPr lang="ko-KR" altLang="en-US" sz="4000" spc="-200">
                <a:solidFill>
                  <a:srgbClr val="000000"/>
                </a:solidFill>
                <a:latin typeface="+mn-ea"/>
                <a:cs typeface="Calibri"/>
              </a:rPr>
              <a:t>특징</a:t>
            </a:r>
            <a:r>
              <a:rPr lang="en-US" sz="4000" spc="-200">
                <a:solidFill>
                  <a:srgbClr val="000000"/>
                </a:solidFill>
                <a:latin typeface="+mn-ea"/>
                <a:cs typeface="Calibri"/>
              </a:rPr>
              <a:t> 및 </a:t>
            </a:r>
            <a:r>
              <a:rPr lang="ko-KR" altLang="en-US" sz="4000" spc="-200">
                <a:solidFill>
                  <a:srgbClr val="000000"/>
                </a:solidFill>
                <a:latin typeface="+mn-ea"/>
                <a:cs typeface="Calibri"/>
              </a:rPr>
              <a:t>장점</a:t>
            </a:r>
            <a:endParaRPr lang="ko-KR" altLang="en-US" sz="4000" b="0" i="0" u="none" strike="noStrike" spc="-200">
              <a:solidFill>
                <a:srgbClr val="000000"/>
              </a:solidFill>
              <a:latin typeface="+mn-ea"/>
              <a:cs typeface="Calibri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2A926074-C1B5-B1BA-AA47-52D8F3834A4E}"/>
              </a:ext>
            </a:extLst>
          </p:cNvPr>
          <p:cNvSpPr txBox="1"/>
          <p:nvPr/>
        </p:nvSpPr>
        <p:spPr>
          <a:xfrm>
            <a:off x="3939087" y="6262752"/>
            <a:ext cx="5588000" cy="10713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spc="-200">
                <a:solidFill>
                  <a:srgbClr val="000000"/>
                </a:solidFill>
                <a:latin typeface="+mn-ea"/>
                <a:cs typeface="Calibri"/>
              </a:rPr>
              <a:t>07</a:t>
            </a:r>
            <a:r>
              <a:rPr lang="en-US" sz="4000" b="0" i="0" u="none" strike="noStrike" spc="-200">
                <a:solidFill>
                  <a:srgbClr val="000000"/>
                </a:solidFill>
                <a:latin typeface="+mn-ea"/>
                <a:cs typeface="Calibri"/>
              </a:rPr>
              <a:t>. </a:t>
            </a:r>
            <a:r>
              <a:rPr lang="ko-KR" altLang="en-US" sz="4000" spc="-200">
                <a:solidFill>
                  <a:srgbClr val="000000"/>
                </a:solidFill>
                <a:ea typeface="맑은 고딕"/>
                <a:cs typeface="Calibri"/>
              </a:rPr>
              <a:t>실험</a:t>
            </a:r>
            <a:r>
              <a:rPr lang="en-US" sz="4000" spc="-200">
                <a:solidFill>
                  <a:srgbClr val="000000"/>
                </a:solidFill>
                <a:latin typeface="+mn-ea"/>
                <a:cs typeface="Calibri"/>
              </a:rPr>
              <a:t> </a:t>
            </a:r>
            <a:r>
              <a:rPr lang="ko-KR" altLang="en-US" sz="4000" spc="-200">
                <a:solidFill>
                  <a:srgbClr val="000000"/>
                </a:solidFill>
                <a:ea typeface="맑은 고딕"/>
                <a:cs typeface="Calibri"/>
              </a:rPr>
              <a:t>결과</a:t>
            </a:r>
            <a:endParaRPr lang="ko-KR" altLang="en-US" sz="4000" b="0" i="0" u="none" strike="noStrike" spc="-2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7163E32A-7F20-145C-04F0-C9CFC48A928B}"/>
              </a:ext>
            </a:extLst>
          </p:cNvPr>
          <p:cNvSpPr txBox="1"/>
          <p:nvPr/>
        </p:nvSpPr>
        <p:spPr>
          <a:xfrm>
            <a:off x="10966537" y="7408048"/>
            <a:ext cx="590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000" spc="-200">
                <a:solidFill>
                  <a:srgbClr val="000000"/>
                </a:solidFill>
                <a:latin typeface="+mn-ea"/>
                <a:cs typeface="Calibri"/>
              </a:rPr>
              <a:t>08</a:t>
            </a:r>
            <a:r>
              <a:rPr lang="en-US" sz="4000" b="0" i="0" u="none" strike="noStrike" spc="-200">
                <a:solidFill>
                  <a:srgbClr val="000000"/>
                </a:solidFill>
                <a:latin typeface="+mn-ea"/>
                <a:cs typeface="Calibri"/>
              </a:rPr>
              <a:t>. </a:t>
            </a:r>
            <a:r>
              <a:rPr lang="ko-KR" altLang="en-US" sz="4000" spc="-200">
                <a:solidFill>
                  <a:srgbClr val="000000"/>
                </a:solidFill>
                <a:latin typeface="+mn-ea"/>
                <a:cs typeface="Calibri"/>
              </a:rPr>
              <a:t>결론</a:t>
            </a:r>
            <a:endParaRPr lang="ko-KR" altLang="en-US" sz="4000" b="0" i="0" u="none" strike="noStrike" spc="-200">
              <a:solidFill>
                <a:srgbClr val="000000"/>
              </a:solidFill>
              <a:latin typeface="+mn-ea"/>
              <a:cs typeface="Calibri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4D88D7F-8197-8137-EDB1-A204B362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7700"/>
            <a:ext cx="16395700" cy="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2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69037-A4BD-9F05-98AF-753519F5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A78269-B5CA-8DCF-97C8-740758EA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30C145-DDE4-6F9E-27CE-8D4566DD7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8742FE3-82AB-A15B-996D-B8B99482E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97932" y="671902"/>
            <a:ext cx="10661770" cy="26598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D1BCF63-C453-BCBE-AA2E-63582142A2D9}"/>
              </a:ext>
            </a:extLst>
          </p:cNvPr>
          <p:cNvSpPr txBox="1"/>
          <p:nvPr/>
        </p:nvSpPr>
        <p:spPr>
          <a:xfrm>
            <a:off x="928298" y="305040"/>
            <a:ext cx="5885600" cy="13524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300" err="1">
                <a:ea typeface="Gmarket Sans Bold"/>
                <a:cs typeface="Calibri"/>
              </a:rPr>
              <a:t>논문</a:t>
            </a:r>
            <a:r>
              <a:rPr lang="en-US" altLang="ko-KR" sz="7000" spc="-300">
                <a:ea typeface="Gmarket Sans Bold"/>
                <a:cs typeface="Calibri"/>
              </a:rPr>
              <a:t> </a:t>
            </a:r>
            <a:r>
              <a:rPr lang="en-US" altLang="ko-KR" sz="7000" spc="-300" err="1">
                <a:ea typeface="Gmarket Sans Bold"/>
                <a:cs typeface="Calibri"/>
              </a:rPr>
              <a:t>선정</a:t>
            </a:r>
            <a:r>
              <a:rPr lang="en-US" altLang="ko-KR" sz="7000" spc="-300">
                <a:ea typeface="Gmarket Sans Bold"/>
                <a:cs typeface="Calibri"/>
              </a:rPr>
              <a:t> </a:t>
            </a:r>
            <a:r>
              <a:rPr lang="en-US" altLang="ko-KR" sz="7000" spc="-300" err="1">
                <a:ea typeface="Gmarket Sans Bold"/>
                <a:cs typeface="Calibri"/>
              </a:rPr>
              <a:t>이유</a:t>
            </a:r>
            <a:endParaRPr lang="en-US" altLang="ko-KR" sz="7000" spc="-300">
              <a:ea typeface="Gmarket Sans Bold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A4AB8B-1756-91A5-59DB-632E2A241C40}"/>
              </a:ext>
            </a:extLst>
          </p:cNvPr>
          <p:cNvSpPr txBox="1"/>
          <p:nvPr/>
        </p:nvSpPr>
        <p:spPr>
          <a:xfrm>
            <a:off x="4019691" y="6589421"/>
            <a:ext cx="10248618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 err="1">
                <a:ea typeface="맑은 고딕"/>
                <a:cs typeface="Calibri"/>
              </a:rPr>
              <a:t>ResNet보다</a:t>
            </a:r>
            <a:r>
              <a:rPr lang="ko-KR" altLang="en-US" sz="4400">
                <a:ea typeface="맑은 고딕"/>
                <a:cs typeface="Calibri"/>
              </a:rPr>
              <a:t> 효과적인 </a:t>
            </a:r>
            <a:r>
              <a:rPr lang="ko-KR" altLang="en-US" sz="4400" err="1">
                <a:ea typeface="맑은 고딕"/>
                <a:cs typeface="Calibri"/>
              </a:rPr>
              <a:t>DensNet</a:t>
            </a:r>
            <a:endParaRPr lang="ko-KR" altLang="en-US" sz="4400">
              <a:ea typeface="맑은 고딕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400">
              <a:ea typeface="맑은 고딕"/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400">
                <a:ea typeface="맑은 고딕"/>
                <a:cs typeface="Calibri"/>
              </a:rPr>
              <a:t>이상치 탐지에 </a:t>
            </a:r>
            <a:r>
              <a:rPr lang="ko-KR" altLang="en-US" sz="4400" err="1">
                <a:ea typeface="맑은 고딕"/>
                <a:cs typeface="Calibri"/>
              </a:rPr>
              <a:t>DensNet</a:t>
            </a:r>
            <a:r>
              <a:rPr lang="ko-KR" altLang="en-US" sz="4400">
                <a:ea typeface="맑은 고딕"/>
                <a:cs typeface="Calibri"/>
              </a:rPr>
              <a:t> 적용 가능성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C3F660-B11C-F497-B73A-A52B94DC5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137" y="1850060"/>
            <a:ext cx="10423025" cy="454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2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72DEC-CDB2-F0ED-3175-74023673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DCADC3E-C860-BE00-EC4F-EE796614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3001F4-33B4-1BE9-DAE8-A6DEC24A9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E71BB6-23A2-CDB3-132D-B0DC99A0A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D45D600-1C9A-C34B-4A23-A75CB586DF93}"/>
              </a:ext>
            </a:extLst>
          </p:cNvPr>
          <p:cNvSpPr txBox="1"/>
          <p:nvPr/>
        </p:nvSpPr>
        <p:spPr>
          <a:xfrm>
            <a:off x="1117600" y="249237"/>
            <a:ext cx="3340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spc="-300" err="1">
                <a:solidFill>
                  <a:srgbClr val="000000"/>
                </a:solidFill>
                <a:latin typeface="Gmarket Sans Bold"/>
                <a:ea typeface="Gmarket Sans Bold"/>
                <a:cs typeface="Calibri"/>
              </a:rPr>
              <a:t>CNN이란</a:t>
            </a:r>
            <a:endParaRPr lang="ko-KR" altLang="en-US" sz="5400" b="0" i="0" u="none" strike="noStrike" spc="-300">
              <a:solidFill>
                <a:srgbClr val="000000"/>
              </a:solidFill>
              <a:latin typeface="Gmarket Sans Bold"/>
              <a:ea typeface="Gmarket Sans Bold"/>
              <a:cs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546E181-4708-0AA0-7D7B-0914991C3825}"/>
              </a:ext>
            </a:extLst>
          </p:cNvPr>
          <p:cNvSpPr txBox="1"/>
          <p:nvPr/>
        </p:nvSpPr>
        <p:spPr>
          <a:xfrm>
            <a:off x="762000" y="9804400"/>
            <a:ext cx="35052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1400" b="0" i="0" u="none" strike="noStrike" spc="-10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5" name="그림 14" descr="데이널 『데이터 ∙ 분석 ∙ 지식소통』::CNN의 발전 방향 및 생각해 볼 문제">
            <a:extLst>
              <a:ext uri="{FF2B5EF4-FFF2-40B4-BE49-F238E27FC236}">
                <a16:creationId xmlns:a16="http://schemas.microsoft.com/office/drawing/2014/main" id="{F7DBF0E9-7F74-3EEB-578F-7A5249862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887" y="1142146"/>
            <a:ext cx="9181021" cy="6860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779E1B-39C5-B513-C291-EF6911830D9E}"/>
              </a:ext>
            </a:extLst>
          </p:cNvPr>
          <p:cNvSpPr txBox="1"/>
          <p:nvPr/>
        </p:nvSpPr>
        <p:spPr>
          <a:xfrm>
            <a:off x="876300" y="8636279"/>
            <a:ext cx="1741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               LeNet-5(5</a:t>
            </a:r>
            <a:r>
              <a:rPr lang="ko-KR" altLang="en-US" sz="3200"/>
              <a:t>개의 레이어</a:t>
            </a:r>
            <a:r>
              <a:rPr lang="en-US" altLang="ko-KR" sz="3200"/>
              <a:t>) -&gt; VGG(19</a:t>
            </a:r>
            <a:r>
              <a:rPr lang="ko-KR" altLang="en-US" sz="3200"/>
              <a:t>개의 레이어</a:t>
            </a:r>
            <a:r>
              <a:rPr lang="en-US" altLang="ko-KR" sz="3200"/>
              <a:t>) -&gt; Residual Networks(100</a:t>
            </a:r>
            <a:r>
              <a:rPr lang="ko-KR" altLang="en-US" sz="3200"/>
              <a:t>개 이상</a:t>
            </a:r>
            <a:r>
              <a:rPr lang="en-US" altLang="ko-KR" sz="3200"/>
              <a:t>)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1744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D97EC0-D66D-E340-F58C-11FFA8C2E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CF1746-7A8B-A7FA-5BB3-121A5651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357" y="698500"/>
            <a:ext cx="13039943" cy="302973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35DC27E-0EB6-775C-6544-77B90511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8EF454C-E883-CD42-EFAD-603EE52C0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8EFD1D9-275E-049A-1655-C2ACEF328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F67FDE-AB05-6039-DB3C-FB8FF377E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707645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286BC5E-73B7-B01E-DD7B-350DDA768F2B}"/>
              </a:ext>
            </a:extLst>
          </p:cNvPr>
          <p:cNvSpPr txBox="1"/>
          <p:nvPr/>
        </p:nvSpPr>
        <p:spPr>
          <a:xfrm>
            <a:off x="10694444" y="5734832"/>
            <a:ext cx="6184726" cy="18961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indent="-571500">
              <a:lnSpc>
                <a:spcPct val="99600"/>
              </a:lnSpc>
              <a:buFont typeface="Arial"/>
              <a:buChar char="•"/>
            </a:pPr>
            <a:r>
              <a:rPr lang="ko-KR" altLang="en-US" sz="4000" spc="-200" err="1">
                <a:solidFill>
                  <a:srgbClr val="000000"/>
                </a:solidFill>
                <a:latin typeface="Gmarket Sans Medium"/>
                <a:ea typeface="Gmarket Sans Medium"/>
              </a:rPr>
              <a:t>그래디언트</a:t>
            </a:r>
            <a:r>
              <a:rPr lang="ko-KR" altLang="en-US" sz="4000" spc="-200">
                <a:solidFill>
                  <a:srgbClr val="000000"/>
                </a:solidFill>
                <a:latin typeface="Gmarket Sans Medium"/>
                <a:ea typeface="Gmarket Sans Medium"/>
              </a:rPr>
              <a:t> 소실 문제</a:t>
            </a:r>
            <a:endParaRPr lang="ko-KR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04BA556-592B-968F-2A07-7BFB70AA5B37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spc="-300">
                <a:solidFill>
                  <a:srgbClr val="000000"/>
                </a:solidFill>
                <a:ea typeface="Gmarket Sans Bold"/>
                <a:cs typeface="Calibri"/>
              </a:rPr>
              <a:t>문제점</a:t>
            </a:r>
            <a:endParaRPr lang="ko-KR" sz="7000" b="0" i="0" u="none" strike="noStrike" spc="-3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69DF8D8-BBEA-B9E1-C8FC-C00687A12A76}"/>
              </a:ext>
            </a:extLst>
          </p:cNvPr>
          <p:cNvSpPr txBox="1"/>
          <p:nvPr/>
        </p:nvSpPr>
        <p:spPr>
          <a:xfrm>
            <a:off x="5114273" y="1055144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7000" b="1" spc="-700">
                <a:solidFill>
                  <a:srgbClr val="000000"/>
                </a:solidFill>
                <a:latin typeface="+mn-ea"/>
              </a:rPr>
              <a:t>기존 </a:t>
            </a:r>
            <a:r>
              <a:rPr lang="en-US" sz="7000" b="1" spc="-700">
                <a:solidFill>
                  <a:srgbClr val="000000"/>
                </a:solidFill>
                <a:latin typeface="+mn-ea"/>
              </a:rPr>
              <a:t>CNN</a:t>
            </a:r>
            <a:r>
              <a:rPr lang="ko-KR" altLang="en-US" sz="7000" b="1" spc="-700">
                <a:solidFill>
                  <a:srgbClr val="000000"/>
                </a:solidFill>
                <a:latin typeface="+mn-ea"/>
              </a:rPr>
              <a:t>의 문제점</a:t>
            </a:r>
            <a:endParaRPr lang="ko-KR" altLang="en-US" sz="7000" b="1" i="0" u="none" strike="noStrike" spc="-7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9374048-1889-6F47-AC71-AF3408EB21B9}"/>
              </a:ext>
            </a:extLst>
          </p:cNvPr>
          <p:cNvSpPr txBox="1"/>
          <p:nvPr/>
        </p:nvSpPr>
        <p:spPr>
          <a:xfrm>
            <a:off x="8128000" y="5638800"/>
            <a:ext cx="8343900" cy="283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  <a:buClr>
                <a:srgbClr val="000000"/>
              </a:buClr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.</a:t>
            </a:r>
            <a:endParaRPr lang="ko-KR" altLang="en-US">
              <a:cs typeface="Calibri"/>
            </a:endParaRPr>
          </a:p>
        </p:txBody>
      </p:sp>
      <p:pic>
        <p:nvPicPr>
          <p:cNvPr id="12" name="그림 11" descr="텍스트, 흑백, 디자인, 패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C1F4ACC-D657-03FD-E838-FDC371823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3804606"/>
            <a:ext cx="8833980" cy="550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3117D1-F3A3-A0E8-3EF8-D017380A0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6C2241-7EF3-6F3D-C6E7-90371383B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85D207-3EA5-AC02-BD87-A32C9AA6B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9537700"/>
            <a:ext cx="27686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CFB5FE9-CC68-0467-D700-D0C514125FFC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spc="-300">
                <a:solidFill>
                  <a:srgbClr val="000000"/>
                </a:solidFill>
                <a:ea typeface="Gmarket Sans Bold"/>
                <a:cs typeface="Calibri"/>
              </a:rPr>
              <a:t>보완</a:t>
            </a:r>
            <a:endParaRPr lang="ko-KR" sz="7000" b="0" i="0" u="none" strike="noStrike" spc="-3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C84F82-AD27-005A-3676-6FE193D3B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553268"/>
              </p:ext>
            </p:extLst>
          </p:nvPr>
        </p:nvGraphicFramePr>
        <p:xfrm>
          <a:off x="3200400" y="736600"/>
          <a:ext cx="14465300" cy="8826500"/>
        </p:xfrm>
        <a:graphic>
          <a:graphicData uri="http://schemas.openxmlformats.org/drawingml/2006/table">
            <a:tbl>
              <a:tblPr/>
              <a:tblGrid>
                <a:gridCol w="191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4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항목</a:t>
                      </a:r>
                      <a:endParaRPr lang="en-US" sz="1100">
                        <a:latin typeface="+mn-ea"/>
                        <a:ea typeface="+mn-ea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0" i="0" u="none" strike="noStrike" spc="2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세부</a:t>
                      </a:r>
                      <a:r>
                        <a:rPr lang="en-US" sz="2500" b="0" i="0" u="none" strike="noStrike" spc="2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2500" b="0" i="0" u="none" strike="noStrike" spc="20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en-US" sz="1100">
                        <a:latin typeface="+mn-ea"/>
                        <a:ea typeface="+mn-ea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6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5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ResNet</a:t>
                      </a:r>
                      <a:endParaRPr lang="en-US" sz="1100">
                        <a:latin typeface="+mn-ea"/>
                        <a:ea typeface="+mn-ea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   ·  </a:t>
                      </a:r>
                      <a:r>
                        <a:rPr lang="ko-KR" altLang="en-US" sz="2500" b="1" i="0" u="none" strike="noStrike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항등</a:t>
                      </a:r>
                      <a:r>
                        <a:rPr lang="ko-KR" altLang="en-US" sz="25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연결을 추가적으로 활용하여 정보 보존을 명시적으로 처리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altLang="en-US" sz="2500" b="0" i="0" u="none" strike="noStrike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Stochastic</a:t>
                      </a: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500" b="0" i="0" u="none" strike="noStrike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Depth</a:t>
                      </a: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25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altLang="en-US" sz="25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기법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   · </a:t>
                      </a:r>
                      <a:r>
                        <a:rPr lang="ko-KR" altLang="en-US" sz="25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일부 레이어를 무작위로 제거하여 깊이를 동적으로 단축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0" i="0" u="none" strike="noStrike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FractalNet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25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   · </a:t>
                      </a:r>
                      <a:r>
                        <a:rPr lang="ko-KR" altLang="en-US" sz="25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여러 개의 병렬 레이어 시퀀스와 다양한 </a:t>
                      </a:r>
                      <a:r>
                        <a:rPr lang="ko-KR" altLang="en-US" sz="2500" b="1" i="0" u="none" strike="noStrike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컨볼루션</a:t>
                      </a:r>
                      <a:r>
                        <a:rPr lang="ko-KR" altLang="en-US" sz="25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블록 수를 반복적으로 조합</a:t>
                      </a:r>
                      <a:endParaRPr lang="en-US" altLang="ko-KR" sz="2500" b="1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44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  · </a:t>
                      </a:r>
                      <a:r>
                        <a:rPr lang="ko-KR" altLang="en-US" sz="25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내부적으로 짧은 경로를 많이 유지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id="{C3147DB2-1EDD-2AD9-8AA0-13A1F6558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575" y="9537700"/>
            <a:ext cx="2768600" cy="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1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40AEC0-9047-5CFC-D292-0506A8A11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F225E5-64D0-D58E-A469-B604441C1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55600" y="1117600"/>
            <a:ext cx="8382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BC33FB-82A7-BC5D-869D-8A9A5AB18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959FFFC-41F4-6993-502C-A06265D1E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2286000"/>
            <a:ext cx="7048500" cy="7251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A72CA74-7E57-C14F-D3E1-C5279DCFE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900" y="2286000"/>
            <a:ext cx="7048500" cy="7264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C6E2F53-F574-3878-666C-9AC676C1F54B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비교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E870E83-51BF-CF77-764C-C9D9E3153430}"/>
              </a:ext>
            </a:extLst>
          </p:cNvPr>
          <p:cNvSpPr txBox="1"/>
          <p:nvPr/>
        </p:nvSpPr>
        <p:spPr>
          <a:xfrm>
            <a:off x="8191500" y="5054600"/>
            <a:ext cx="2273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000" b="0" i="0" u="none" strike="noStrike" spc="-700">
                <a:solidFill>
                  <a:srgbClr val="000000"/>
                </a:solidFill>
                <a:latin typeface="Gmarket Sans Light"/>
              </a:rPr>
              <a:t>VS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37CE837-75ED-9733-7D02-76323CA8316B}"/>
              </a:ext>
            </a:extLst>
          </p:cNvPr>
          <p:cNvSpPr txBox="1"/>
          <p:nvPr/>
        </p:nvSpPr>
        <p:spPr>
          <a:xfrm>
            <a:off x="1181100" y="3238500"/>
            <a:ext cx="7150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4000" spc="-200">
                <a:solidFill>
                  <a:srgbClr val="000000"/>
                </a:solidFill>
                <a:ea typeface="Gmarket Sans Medium"/>
              </a:rPr>
              <a:t>ResNet</a:t>
            </a:r>
            <a:endParaRPr lang="en-US" sz="4000" b="0" i="0" u="none" strike="noStrike" spc="-200">
              <a:solidFill>
                <a:srgbClr val="000000"/>
              </a:solidFill>
              <a:latin typeface="Gmarket Sans Medium"/>
              <a:ea typeface="Gmarket Sans Medium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27EC246-8364-B662-EF76-DFD9E4D7A1EE}"/>
              </a:ext>
            </a:extLst>
          </p:cNvPr>
          <p:cNvSpPr txBox="1"/>
          <p:nvPr/>
        </p:nvSpPr>
        <p:spPr>
          <a:xfrm>
            <a:off x="10325100" y="3238500"/>
            <a:ext cx="7150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200" err="1">
                <a:solidFill>
                  <a:srgbClr val="000000"/>
                </a:solidFill>
                <a:ea typeface="Gmarket Sans Medium"/>
              </a:rPr>
              <a:t>DensNet</a:t>
            </a:r>
            <a:r>
              <a:rPr lang="ko-KR" altLang="en-US" sz="4000" spc="-200">
                <a:solidFill>
                  <a:srgbClr val="000000"/>
                </a:solidFill>
                <a:ea typeface="Gmarket Sans Medium"/>
              </a:rPr>
              <a:t>​</a:t>
            </a:r>
            <a:endParaRPr lang="en-US" altLang="ko-KR" sz="4000" b="0" i="0" u="none" strike="noStrike" spc="-200">
              <a:solidFill>
                <a:srgbClr val="000000"/>
              </a:solidFill>
              <a:latin typeface="Gmarket Sans Medium"/>
              <a:ea typeface="Gmarket Sans Medium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83D183-F8F5-7919-E948-19D33D4A3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692" y="5311140"/>
            <a:ext cx="6857042" cy="242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0F8F57-4097-B634-2764-95B645CF8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0" y="5372100"/>
            <a:ext cx="6981280" cy="24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7511E-45A8-5238-FFC8-1895FA63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65E7BDF-254D-6DC7-DFEC-513363A4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96796D-6D9B-2318-C8EE-7C5495C0A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91D5662-F49D-6F1C-108A-6B6B23F98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C88392-C93B-BAA4-8587-2A3425F24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67BBFD-70DB-08E1-3D68-9453D8418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0B03294-1069-CAC5-1948-5D7382F39B2F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7197C1-85EF-EA9A-8E76-481CE40ACB6D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spc="-300">
                <a:solidFill>
                  <a:srgbClr val="000000"/>
                </a:solidFill>
                <a:ea typeface="Gmarket Sans Bold"/>
                <a:cs typeface="Calibri"/>
              </a:rPr>
              <a:t>특징</a:t>
            </a:r>
            <a:endParaRPr lang="ko-KR" sz="7000" b="0" i="0" u="none" strike="noStrike" spc="-3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EDF68DC-DC20-284B-211E-8FEE7C864144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 err="1">
                <a:solidFill>
                  <a:srgbClr val="000000"/>
                </a:solidFill>
                <a:latin typeface="맑은 고딕"/>
                <a:ea typeface="맑은 고딕"/>
              </a:rPr>
              <a:t>DenseNet</a:t>
            </a:r>
            <a:r>
              <a:rPr lang="en-US" altLang="ko-KR" sz="7000" b="1" spc="-7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7000" spc="-700" err="1">
                <a:solidFill>
                  <a:srgbClr val="000000"/>
                </a:solidFill>
                <a:latin typeface="맑은 고딕"/>
                <a:ea typeface="맑은 고딕"/>
              </a:rPr>
              <a:t>특징</a:t>
            </a:r>
            <a:endParaRPr lang="en-US" altLang="ko-KR" sz="7000" i="0" u="none" strike="noStrike" spc="-700" err="1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7591A-4DCA-06BB-20CB-1542E07B2DEA}"/>
              </a:ext>
            </a:extLst>
          </p:cNvPr>
          <p:cNvSpPr txBox="1"/>
          <p:nvPr/>
        </p:nvSpPr>
        <p:spPr>
          <a:xfrm>
            <a:off x="6540500" y="6160377"/>
            <a:ext cx="9144000" cy="169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4400" spc="-100">
                <a:solidFill>
                  <a:srgbClr val="000000"/>
                </a:solidFill>
                <a:latin typeface="+mn-ea"/>
              </a:rPr>
              <a:t> 레이어가 매우 좁은 구조</a:t>
            </a:r>
            <a:endParaRPr lang="en-US" altLang="ko-KR" sz="4400" spc="-100">
              <a:solidFill>
                <a:srgbClr val="000000"/>
              </a:solidFill>
              <a:latin typeface="+mn-ea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4400" spc="-100">
                <a:solidFill>
                  <a:srgbClr val="000000"/>
                </a:solidFill>
                <a:latin typeface="+mn-ea"/>
              </a:rPr>
              <a:t> 누적된 모든 특징 맵 사용</a:t>
            </a:r>
            <a:endParaRPr lang="en-US" altLang="ko-KR" sz="4400" b="0" i="0" u="none" strike="noStrike" spc="-10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B22ABC-DE27-A47B-4EC1-313318289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5886" y="3241675"/>
            <a:ext cx="128778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EA270-D103-9CE8-D2C1-A59679572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C199414-01C3-9C03-D657-4CF32125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CD9976-ECB0-0C63-3B81-DE8C71C31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D16F53D-603E-3632-20B7-DA82A0DB05BD}"/>
              </a:ext>
            </a:extLst>
          </p:cNvPr>
          <p:cNvSpPr txBox="1"/>
          <p:nvPr/>
        </p:nvSpPr>
        <p:spPr>
          <a:xfrm>
            <a:off x="4368800" y="5562600"/>
            <a:ext cx="34290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4000" b="0" i="0" u="none" strike="noStrike" spc="-2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B55B8BA-31DA-62FC-D34E-82BDA63E691F}"/>
              </a:ext>
            </a:extLst>
          </p:cNvPr>
          <p:cNvSpPr txBox="1"/>
          <p:nvPr/>
        </p:nvSpPr>
        <p:spPr>
          <a:xfrm>
            <a:off x="1231900" y="520700"/>
            <a:ext cx="288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spc="-300">
                <a:solidFill>
                  <a:srgbClr val="000000"/>
                </a:solidFill>
                <a:ea typeface="Gmarket Sans Bold"/>
                <a:cs typeface="Calibri"/>
              </a:rPr>
              <a:t>장점</a:t>
            </a:r>
            <a:endParaRPr lang="en-US" altLang="ko-KR" sz="7000" spc="-300">
              <a:solidFill>
                <a:srgbClr val="000000"/>
              </a:solidFill>
              <a:ea typeface="Gmarket Sans Bold"/>
              <a:cs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8932E26-2FB3-7EC5-32BC-41B161C32BA3}"/>
              </a:ext>
            </a:extLst>
          </p:cNvPr>
          <p:cNvSpPr txBox="1"/>
          <p:nvPr/>
        </p:nvSpPr>
        <p:spPr>
          <a:xfrm>
            <a:off x="10695034" y="3306355"/>
            <a:ext cx="10299700" cy="283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4400" spc="-100">
                <a:solidFill>
                  <a:srgbClr val="000000"/>
                </a:solidFill>
                <a:latin typeface="Malgun Gothic"/>
                <a:ea typeface="Malgun Gothic"/>
              </a:rPr>
              <a:t> 적은 파라미터 수</a:t>
            </a:r>
            <a:endParaRPr lang="en-US" sz="4400" b="0" i="0" u="none" strike="noStrike" spc="-10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4400" b="0" i="0" u="none" strike="noStrike" spc="-10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4400" b="0" i="0" u="none" strike="noStrike" spc="-100" err="1">
                <a:solidFill>
                  <a:srgbClr val="000000"/>
                </a:solidFill>
                <a:latin typeface="Malgun Gothic"/>
                <a:ea typeface="Malgun Gothic"/>
              </a:rPr>
              <a:t>그래디언트</a:t>
            </a:r>
            <a:r>
              <a:rPr lang="ko-KR" altLang="en-US" sz="4400" b="0" i="0" u="none" strike="noStrike" spc="-100">
                <a:solidFill>
                  <a:srgbClr val="000000"/>
                </a:solidFill>
                <a:latin typeface="Malgun Gothic"/>
                <a:ea typeface="Malgun Gothic"/>
              </a:rPr>
              <a:t> 소실 문제 완화</a:t>
            </a:r>
            <a:endParaRPr lang="en-US" sz="4400" b="0" i="0" u="none" strike="noStrike" spc="-10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4400" b="0" i="0" u="none" strike="noStrike" spc="-10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4400" b="0" i="0" u="none" strike="noStrike" spc="-100" err="1">
                <a:solidFill>
                  <a:srgbClr val="000000"/>
                </a:solidFill>
                <a:latin typeface="Malgun Gothic"/>
                <a:ea typeface="Malgun Gothic"/>
              </a:rPr>
              <a:t>과적합</a:t>
            </a:r>
            <a:r>
              <a:rPr lang="ko-KR" altLang="en-US" sz="4400" b="0" i="0" u="none" strike="noStrike" spc="-100">
                <a:solidFill>
                  <a:srgbClr val="000000"/>
                </a:solidFill>
                <a:latin typeface="Malgun Gothic"/>
                <a:ea typeface="Malgun Gothic"/>
              </a:rPr>
              <a:t> 감소 효과</a:t>
            </a:r>
            <a:endParaRPr lang="en-US" sz="4400" b="0" i="0" u="none" strike="noStrike" spc="-10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pic>
        <p:nvPicPr>
          <p:cNvPr id="13" name="그림 4">
            <a:extLst>
              <a:ext uri="{FF2B5EF4-FFF2-40B4-BE49-F238E27FC236}">
                <a16:creationId xmlns:a16="http://schemas.microsoft.com/office/drawing/2014/main" id="{3E134192-BBE2-EC21-A465-04A1DD677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724" y="5561782"/>
            <a:ext cx="4564064" cy="3671214"/>
          </a:xfrm>
          <a:prstGeom prst="rect">
            <a:avLst/>
          </a:prstGeom>
        </p:spPr>
      </p:pic>
      <p:pic>
        <p:nvPicPr>
          <p:cNvPr id="15" name="그림 11" descr="텍스트, 흑백, 디자인, 패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2F43D10-B48E-4789-6C2C-AE3CF931E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43" y="3485518"/>
            <a:ext cx="5205183" cy="3280832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62A43DC-3C42-B3A4-9BAF-5B11EABA6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698500"/>
            <a:ext cx="13046529" cy="240393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CAA8B90-78D5-AAE7-2B9E-6DB3314CD3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5FF951E3-DBF4-292E-B349-1C4C73A362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800" y="3084286"/>
            <a:ext cx="13017500" cy="12700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42F1647C-752D-6621-2206-71D95AC2DBF5}"/>
              </a:ext>
            </a:extLst>
          </p:cNvPr>
          <p:cNvSpPr txBox="1"/>
          <p:nvPr/>
        </p:nvSpPr>
        <p:spPr>
          <a:xfrm>
            <a:off x="5067300" y="780143"/>
            <a:ext cx="106172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7000" spc="-700" err="1">
                <a:solidFill>
                  <a:srgbClr val="000000"/>
                </a:solidFill>
                <a:latin typeface="맑은 고딕"/>
                <a:ea typeface="맑은 고딕"/>
              </a:rPr>
              <a:t>DenseNet</a:t>
            </a:r>
            <a:r>
              <a:rPr lang="en-US" altLang="ko-KR" sz="7000" b="1" spc="-7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7000" spc="-700" err="1">
                <a:solidFill>
                  <a:srgbClr val="000000"/>
                </a:solidFill>
                <a:latin typeface="맑은 고딕"/>
                <a:ea typeface="맑은 고딕"/>
              </a:rPr>
              <a:t>장점</a:t>
            </a:r>
            <a:endParaRPr lang="en-US" altLang="ko-KR" sz="7000" i="0" u="none" strike="noStrike" spc="-700" err="1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725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F55A0452E259A48B3B4C299F7910F31" ma:contentTypeVersion="12" ma:contentTypeDescription="새 문서를 만듭니다." ma:contentTypeScope="" ma:versionID="93a23572383c64a6b574368beb4eb949">
  <xsd:schema xmlns:xsd="http://www.w3.org/2001/XMLSchema" xmlns:xs="http://www.w3.org/2001/XMLSchema" xmlns:p="http://schemas.microsoft.com/office/2006/metadata/properties" xmlns:ns2="dda23731-9eaf-490a-9b69-c34e96cf22ca" xmlns:ns3="9639060b-3e32-4c2b-b0e0-7d61e1a1e0fb" targetNamespace="http://schemas.microsoft.com/office/2006/metadata/properties" ma:root="true" ma:fieldsID="832f1d0b68974fb6485558cbb38fdb3d" ns2:_="" ns3:_="">
    <xsd:import namespace="dda23731-9eaf-490a-9b69-c34e96cf22ca"/>
    <xsd:import namespace="9639060b-3e32-4c2b-b0e0-7d61e1a1e0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23731-9eaf-490a-9b69-c34e96cf2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39060b-3e32-4c2b-b0e0-7d61e1a1e0f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9662a04-7a19-4039-b2bc-f3f6dc3d41b1}" ma:internalName="TaxCatchAll" ma:showField="CatchAllData" ma:web="9639060b-3e32-4c2b-b0e0-7d61e1a1e0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a23731-9eaf-490a-9b69-c34e96cf22ca">
      <Terms xmlns="http://schemas.microsoft.com/office/infopath/2007/PartnerControls"/>
    </lcf76f155ced4ddcb4097134ff3c332f>
    <TaxCatchAll xmlns="9639060b-3e32-4c2b-b0e0-7d61e1a1e0fb" xsi:nil="true"/>
  </documentManagement>
</p:properties>
</file>

<file path=customXml/itemProps1.xml><?xml version="1.0" encoding="utf-8"?>
<ds:datastoreItem xmlns:ds="http://schemas.openxmlformats.org/officeDocument/2006/customXml" ds:itemID="{F4974FEE-7ED5-4583-9072-CECEEBB88F0F}"/>
</file>

<file path=customXml/itemProps2.xml><?xml version="1.0" encoding="utf-8"?>
<ds:datastoreItem xmlns:ds="http://schemas.openxmlformats.org/officeDocument/2006/customXml" ds:itemID="{550B4220-FF71-417A-8B70-1139378F89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BD6C5A-4D49-4A7D-B7BE-96EC4DCCD2DD}">
  <ds:schemaRefs>
    <ds:schemaRef ds:uri="a922c61e-04a2-4830-9b53-e9658212c7c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랩세미나_1팀</Template>
  <TotalTime>0</TotalTime>
  <Words>1273</Words>
  <Application>Microsoft Office PowerPoint</Application>
  <PresentationFormat>사용자 지정</PresentationFormat>
  <Paragraphs>165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Calibri</vt:lpstr>
      <vt:lpstr>Pretendard Light</vt:lpstr>
      <vt:lpstr>Arial,Sans-Serif</vt:lpstr>
      <vt:lpstr>맑은 고딕</vt:lpstr>
      <vt:lpstr>D2Coding</vt:lpstr>
      <vt:lpstr>Arial</vt:lpstr>
      <vt:lpstr>Gmarket Sans Bold</vt:lpstr>
      <vt:lpstr>Gmarket Sans Medium</vt:lpstr>
      <vt:lpstr>Pretendard Bold</vt:lpstr>
      <vt:lpstr>Gmarket Sans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유동건</dc:creator>
  <cp:lastModifiedBy>유동건</cp:lastModifiedBy>
  <cp:revision>2</cp:revision>
  <dcterms:created xsi:type="dcterms:W3CDTF">2025-03-13T08:46:09Z</dcterms:created>
  <dcterms:modified xsi:type="dcterms:W3CDTF">2025-03-13T08:47:57Z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0x010100BF55A0452E259A48B3B4C299F7910F31</vt:lpwstr>
  </property>
</Properties>
</file>